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60" r:id="rId1"/>
  </p:sldMasterIdLst>
  <p:notesMasterIdLst>
    <p:notesMasterId r:id="rId43"/>
  </p:notesMasterIdLst>
  <p:handoutMasterIdLst>
    <p:handoutMasterId r:id="rId44"/>
  </p:handoutMasterIdLst>
  <p:sldIdLst>
    <p:sldId id="256" r:id="rId2"/>
    <p:sldId id="271" r:id="rId3"/>
    <p:sldId id="264" r:id="rId4"/>
    <p:sldId id="291" r:id="rId5"/>
    <p:sldId id="265" r:id="rId6"/>
    <p:sldId id="273" r:id="rId7"/>
    <p:sldId id="257" r:id="rId8"/>
    <p:sldId id="272" r:id="rId9"/>
    <p:sldId id="293" r:id="rId10"/>
    <p:sldId id="274" r:id="rId11"/>
    <p:sldId id="294" r:id="rId12"/>
    <p:sldId id="277" r:id="rId13"/>
    <p:sldId id="300" r:id="rId14"/>
    <p:sldId id="267" r:id="rId15"/>
    <p:sldId id="303" r:id="rId16"/>
    <p:sldId id="301" r:id="rId17"/>
    <p:sldId id="276" r:id="rId18"/>
    <p:sldId id="295" r:id="rId19"/>
    <p:sldId id="304" r:id="rId20"/>
    <p:sldId id="275" r:id="rId21"/>
    <p:sldId id="296" r:id="rId22"/>
    <p:sldId id="258" r:id="rId23"/>
    <p:sldId id="297" r:id="rId24"/>
    <p:sldId id="278" r:id="rId25"/>
    <p:sldId id="279" r:id="rId26"/>
    <p:sldId id="289" r:id="rId27"/>
    <p:sldId id="288" r:id="rId28"/>
    <p:sldId id="302" r:id="rId29"/>
    <p:sldId id="285" r:id="rId30"/>
    <p:sldId id="298" r:id="rId31"/>
    <p:sldId id="286" r:id="rId32"/>
    <p:sldId id="299" r:id="rId33"/>
    <p:sldId id="280" r:id="rId34"/>
    <p:sldId id="281" r:id="rId35"/>
    <p:sldId id="282" r:id="rId36"/>
    <p:sldId id="266" r:id="rId37"/>
    <p:sldId id="268" r:id="rId38"/>
    <p:sldId id="283" r:id="rId39"/>
    <p:sldId id="292" r:id="rId40"/>
    <p:sldId id="284" r:id="rId41"/>
    <p:sldId id="290"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 Romero" initials="MR"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6355" autoAdjust="0"/>
  </p:normalViewPr>
  <p:slideViewPr>
    <p:cSldViewPr>
      <p:cViewPr>
        <p:scale>
          <a:sx n="97" d="100"/>
          <a:sy n="97" d="100"/>
        </p:scale>
        <p:origin x="-96" y="186"/>
      </p:cViewPr>
      <p:guideLst>
        <p:guide orient="horz" pos="2160"/>
        <p:guide pos="2880"/>
      </p:guideLst>
    </p:cSldViewPr>
  </p:slideViewPr>
  <p:outlineViewPr>
    <p:cViewPr>
      <p:scale>
        <a:sx n="33" d="100"/>
        <a:sy n="33" d="100"/>
      </p:scale>
      <p:origin x="0" y="-15852"/>
    </p:cViewPr>
  </p:outlineViewPr>
  <p:notesTextViewPr>
    <p:cViewPr>
      <p:scale>
        <a:sx n="1" d="1"/>
        <a:sy n="1" d="1"/>
      </p:scale>
      <p:origin x="0" y="0"/>
    </p:cViewPr>
  </p:notesTextViewPr>
  <p:sorterViewPr>
    <p:cViewPr>
      <p:scale>
        <a:sx n="100" d="100"/>
        <a:sy n="100" d="100"/>
      </p:scale>
      <p:origin x="0" y="-978"/>
    </p:cViewPr>
  </p:sorterViewPr>
  <p:notesViewPr>
    <p:cSldViewPr>
      <p:cViewPr varScale="1">
        <p:scale>
          <a:sx n="54" d="100"/>
          <a:sy n="54" d="100"/>
        </p:scale>
        <p:origin x="2820"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AU"/>
              <a:t>Ranking: Most Difficult Aspects of Special Needs in Mission</a:t>
            </a:r>
          </a:p>
        </c:rich>
      </c:tx>
      <c:layout/>
      <c:overlay val="0"/>
      <c:spPr>
        <a:noFill/>
        <a:ln>
          <a:noFill/>
        </a:ln>
        <a:effectLst/>
      </c:spPr>
    </c:title>
    <c:autoTitleDeleted val="0"/>
    <c:plotArea>
      <c:layout/>
      <c:pieChart>
        <c:varyColors val="1"/>
        <c:ser>
          <c:idx val="0"/>
          <c:order val="0"/>
          <c:tx>
            <c:strRef>
              <c:f>Sheet1!$B$1</c:f>
              <c:strCache>
                <c:ptCount val="1"/>
                <c:pt idx="0">
                  <c:v>Series 1</c:v>
                </c:pt>
              </c:strCache>
            </c:strRef>
          </c:tx>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Pt>
            <c:idx val="4"/>
            <c:bubble3D val="0"/>
            <c:spPr>
              <a:solidFill>
                <a:schemeClr val="accent5"/>
              </a:solidFill>
              <a:ln>
                <a:noFill/>
              </a:ln>
              <a:effectLst>
                <a:outerShdw blurRad="254000" sx="102000" sy="102000" algn="ctr" rotWithShape="0">
                  <a:prstClr val="black">
                    <a:alpha val="20000"/>
                  </a:prstClr>
                </a:outerShdw>
              </a:effectLst>
            </c:spPr>
          </c:dPt>
          <c:dPt>
            <c:idx val="5"/>
            <c:bubble3D val="0"/>
            <c:spPr>
              <a:solidFill>
                <a:schemeClr val="accent6"/>
              </a:solidFill>
              <a:ln>
                <a:noFill/>
              </a:ln>
              <a:effectLst>
                <a:outerShdw blurRad="254000" sx="102000" sy="102000" algn="ctr" rotWithShape="0">
                  <a:prstClr val="black">
                    <a:alpha val="20000"/>
                  </a:prstClr>
                </a:outerShdw>
              </a:effectLst>
            </c:spPr>
          </c:dPt>
          <c:dPt>
            <c:idx val="6"/>
            <c:bubble3D val="0"/>
            <c:spPr>
              <a:solidFill>
                <a:schemeClr val="accent1">
                  <a:lumMod val="60000"/>
                </a:schemeClr>
              </a:solidFill>
              <a:ln>
                <a:noFill/>
              </a:ln>
              <a:effectLst>
                <a:outerShdw blurRad="254000" sx="102000" sy="102000" algn="ctr" rotWithShape="0">
                  <a:prstClr val="black">
                    <a:alpha val="20000"/>
                  </a:prstClr>
                </a:outerShdw>
              </a:effectLst>
            </c:spPr>
          </c:dPt>
          <c:dPt>
            <c:idx val="7"/>
            <c:bubble3D val="0"/>
            <c:spPr>
              <a:solidFill>
                <a:schemeClr val="accent2">
                  <a:lumMod val="60000"/>
                </a:schemeClr>
              </a:solidFill>
              <a:ln>
                <a:noFill/>
              </a:ln>
              <a:effectLst>
                <a:outerShdw blurRad="254000" sx="102000" sy="102000" algn="ctr" rotWithShape="0">
                  <a:prstClr val="black">
                    <a:alpha val="20000"/>
                  </a:prstClr>
                </a:outerShdw>
              </a:effectLst>
            </c:spPr>
          </c:dPt>
          <c:dPt>
            <c:idx val="8"/>
            <c:bubble3D val="0"/>
            <c:spPr>
              <a:solidFill>
                <a:schemeClr val="accent3">
                  <a:lumMod val="60000"/>
                </a:schemeClr>
              </a:solidFill>
              <a:ln>
                <a:noFill/>
              </a:ln>
              <a:effectLst>
                <a:outerShdw blurRad="254000" sx="102000" sy="102000" algn="ctr" rotWithShape="0">
                  <a:prstClr val="black">
                    <a:alpha val="20000"/>
                  </a:prstClr>
                </a:outerShdw>
              </a:effectLst>
            </c:spPr>
          </c:dPt>
          <c:dPt>
            <c:idx val="9"/>
            <c:bubble3D val="0"/>
            <c:spPr>
              <a:solidFill>
                <a:schemeClr val="accent4">
                  <a:lumMod val="60000"/>
                </a:schemeClr>
              </a:solidFill>
              <a:ln>
                <a:noFill/>
              </a:ln>
              <a:effectLst>
                <a:outerShdw blurRad="254000" sx="102000" sy="102000" algn="ctr" rotWithShape="0">
                  <a:prstClr val="black">
                    <a:alpha val="20000"/>
                  </a:prstClr>
                </a:outerShdw>
              </a:effectLst>
            </c:spPr>
          </c:dPt>
          <c:dPt>
            <c:idx val="10"/>
            <c:bubble3D val="0"/>
            <c:spPr>
              <a:solidFill>
                <a:schemeClr val="accent5">
                  <a:lumMod val="60000"/>
                </a:schemeClr>
              </a:solidFill>
              <a:ln>
                <a:noFill/>
              </a:ln>
              <a:effectLst>
                <a:outerShdw blurRad="254000" sx="102000" sy="102000" algn="ctr" rotWithShape="0">
                  <a:prstClr val="black">
                    <a:alpha val="20000"/>
                  </a:prstClr>
                </a:outerShdw>
              </a:effectLst>
            </c:spPr>
          </c:dPt>
          <c:dPt>
            <c:idx val="11"/>
            <c:bubble3D val="0"/>
            <c:spPr>
              <a:solidFill>
                <a:schemeClr val="accent6">
                  <a:lumMod val="60000"/>
                </a:schemeClr>
              </a:solidFill>
              <a:ln>
                <a:noFill/>
              </a:ln>
              <a:effectLst>
                <a:outerShdw blurRad="254000" sx="102000" sy="102000" algn="ctr" rotWithShape="0">
                  <a:prstClr val="black">
                    <a:alpha val="20000"/>
                  </a:prstClr>
                </a:outerShdw>
              </a:effectLst>
            </c:spPr>
          </c:dPt>
          <c:dPt>
            <c:idx val="12"/>
            <c:bubble3D val="0"/>
            <c:spPr>
              <a:solidFill>
                <a:schemeClr val="accent1">
                  <a:lumMod val="80000"/>
                  <a:lumOff val="20000"/>
                </a:schemeClr>
              </a:solidFill>
              <a:ln>
                <a:noFill/>
              </a:ln>
              <a:effectLst>
                <a:outerShdw blurRad="254000" sx="102000" sy="102000" algn="ctr" rotWithShape="0">
                  <a:prstClr val="black">
                    <a:alpha val="20000"/>
                  </a:prstClr>
                </a:outerShdw>
              </a:effectLst>
            </c:spPr>
          </c:dPt>
          <c:dLbls>
            <c:dLbl>
              <c:idx val="0"/>
              <c:layout>
                <c:manualLayout>
                  <c:x val="-7.0431244094488296E-2"/>
                  <c:y val="9.4915124245832899E-2"/>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1"/>
              <c:layout>
                <c:manualLayout>
                  <c:x val="-0.12229408923884499"/>
                  <c:y val="7.0589528581654501E-2"/>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2"/>
              <c:layout>
                <c:manualLayout>
                  <c:x val="-0.12656797900262501"/>
                  <c:y val="-1.12826805740192E-2"/>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3"/>
              <c:layout>
                <c:manualLayout>
                  <c:x val="-0.10706712860892401"/>
                  <c:y val="-8.3987967413164402E-2"/>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4"/>
              <c:layout>
                <c:manualLayout>
                  <c:x val="-6.9836262467191601E-2"/>
                  <c:y val="-0.111325800184068"/>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5"/>
              <c:layout>
                <c:manualLayout>
                  <c:x val="3.7623601049868803E-2"/>
                  <c:y val="-0.12246293077001801"/>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6"/>
              <c:layout>
                <c:manualLayout>
                  <c:x val="8.3907191601049896E-2"/>
                  <c:y val="-0.112233868493711"/>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7"/>
              <c:layout>
                <c:manualLayout>
                  <c:x val="0.119202771653543"/>
                  <c:y val="-4.5088454852234498E-2"/>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8"/>
              <c:layout>
                <c:manualLayout>
                  <c:x val="8.5870026246719203E-2"/>
                  <c:y val="1.6190135323993601E-2"/>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9"/>
              <c:layout>
                <c:manualLayout>
                  <c:x val="0.100261459317585"/>
                  <c:y val="6.2182397654838503E-2"/>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10"/>
              <c:layout>
                <c:manualLayout>
                  <c:x val="7.0661879265091807E-2"/>
                  <c:y val="8.3044278556089604E-2"/>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11"/>
              <c:layout>
                <c:manualLayout>
                  <c:x val="3.4293081364829399E-2"/>
                  <c:y val="9.2449125677472099E-2"/>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12"/>
              <c:layout>
                <c:manualLayout>
                  <c:x val="6.4759265091863501E-3"/>
                  <c:y val="6.7167569962845494E-2"/>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Sheet1!$A$2:$A$14</c:f>
              <c:strCache>
                <c:ptCount val="13"/>
                <c:pt idx="0">
                  <c:v>Marital/family strain</c:v>
                </c:pt>
                <c:pt idx="1">
                  <c:v>Team Support</c:v>
                </c:pt>
                <c:pt idx="2">
                  <c:v>Access to Services</c:v>
                </c:pt>
                <c:pt idx="3">
                  <c:v>Lack of respite</c:v>
                </c:pt>
                <c:pt idx="4">
                  <c:v>Establishing routines</c:v>
                </c:pt>
                <c:pt idx="5">
                  <c:v>Lacking family support</c:v>
                </c:pt>
                <c:pt idx="6">
                  <c:v>Child management needs</c:v>
                </c:pt>
                <c:pt idx="7">
                  <c:v>Visiting supporters</c:v>
                </c:pt>
                <c:pt idx="8">
                  <c:v>Educational access</c:v>
                </c:pt>
                <c:pt idx="9">
                  <c:v>Travel</c:v>
                </c:pt>
                <c:pt idx="10">
                  <c:v>Safety concerns</c:v>
                </c:pt>
                <c:pt idx="11">
                  <c:v>Interacting with Locals</c:v>
                </c:pt>
                <c:pt idx="12">
                  <c:v>Financial strain</c:v>
                </c:pt>
              </c:strCache>
            </c:strRef>
          </c:cat>
          <c:val>
            <c:numRef>
              <c:f>Sheet1!$B$2:$B$14</c:f>
              <c:numCache>
                <c:formatCode>General</c:formatCode>
                <c:ptCount val="13"/>
                <c:pt idx="0">
                  <c:v>1.06</c:v>
                </c:pt>
                <c:pt idx="1">
                  <c:v>1.03</c:v>
                </c:pt>
                <c:pt idx="2">
                  <c:v>0.91</c:v>
                </c:pt>
                <c:pt idx="3">
                  <c:v>0.89</c:v>
                </c:pt>
                <c:pt idx="4">
                  <c:v>0.82</c:v>
                </c:pt>
                <c:pt idx="5">
                  <c:v>0.76</c:v>
                </c:pt>
                <c:pt idx="6">
                  <c:v>0.76</c:v>
                </c:pt>
                <c:pt idx="7">
                  <c:v>0.76</c:v>
                </c:pt>
                <c:pt idx="8">
                  <c:v>0.75</c:v>
                </c:pt>
                <c:pt idx="9">
                  <c:v>0.68</c:v>
                </c:pt>
                <c:pt idx="10">
                  <c:v>0.64</c:v>
                </c:pt>
                <c:pt idx="11">
                  <c:v>0.36</c:v>
                </c:pt>
                <c:pt idx="12">
                  <c:v>0.18</c:v>
                </c:pt>
              </c:numCache>
            </c:numRef>
          </c:val>
        </c:ser>
        <c:ser>
          <c:idx val="1"/>
          <c:order val="1"/>
          <c:tx>
            <c:strRef>
              <c:f>Sheet1!$C$1</c:f>
              <c:strCache>
                <c:ptCount val="1"/>
                <c:pt idx="0">
                  <c:v>Series 2</c:v>
                </c:pt>
              </c:strCache>
            </c:strRef>
          </c:tx>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Pt>
            <c:idx val="4"/>
            <c:bubble3D val="0"/>
            <c:spPr>
              <a:solidFill>
                <a:schemeClr val="accent5"/>
              </a:solidFill>
              <a:ln>
                <a:noFill/>
              </a:ln>
              <a:effectLst>
                <a:outerShdw blurRad="254000" sx="102000" sy="102000" algn="ctr" rotWithShape="0">
                  <a:prstClr val="black">
                    <a:alpha val="20000"/>
                  </a:prstClr>
                </a:outerShdw>
              </a:effectLst>
            </c:spPr>
          </c:dPt>
          <c:dPt>
            <c:idx val="5"/>
            <c:bubble3D val="0"/>
            <c:spPr>
              <a:solidFill>
                <a:schemeClr val="accent6"/>
              </a:solidFill>
              <a:ln>
                <a:noFill/>
              </a:ln>
              <a:effectLst>
                <a:outerShdw blurRad="254000" sx="102000" sy="102000" algn="ctr" rotWithShape="0">
                  <a:prstClr val="black">
                    <a:alpha val="20000"/>
                  </a:prstClr>
                </a:outerShdw>
              </a:effectLst>
            </c:spPr>
          </c:dPt>
          <c:dPt>
            <c:idx val="6"/>
            <c:bubble3D val="0"/>
            <c:spPr>
              <a:solidFill>
                <a:schemeClr val="accent1">
                  <a:lumMod val="60000"/>
                </a:schemeClr>
              </a:solidFill>
              <a:ln>
                <a:noFill/>
              </a:ln>
              <a:effectLst>
                <a:outerShdw blurRad="254000" sx="102000" sy="102000" algn="ctr" rotWithShape="0">
                  <a:prstClr val="black">
                    <a:alpha val="20000"/>
                  </a:prstClr>
                </a:outerShdw>
              </a:effectLst>
            </c:spPr>
          </c:dPt>
          <c:dPt>
            <c:idx val="7"/>
            <c:bubble3D val="0"/>
            <c:spPr>
              <a:solidFill>
                <a:schemeClr val="accent2">
                  <a:lumMod val="60000"/>
                </a:schemeClr>
              </a:solidFill>
              <a:ln>
                <a:noFill/>
              </a:ln>
              <a:effectLst>
                <a:outerShdw blurRad="254000" sx="102000" sy="102000" algn="ctr" rotWithShape="0">
                  <a:prstClr val="black">
                    <a:alpha val="20000"/>
                  </a:prstClr>
                </a:outerShdw>
              </a:effectLst>
            </c:spPr>
          </c:dPt>
          <c:dPt>
            <c:idx val="8"/>
            <c:bubble3D val="0"/>
            <c:spPr>
              <a:solidFill>
                <a:schemeClr val="accent3">
                  <a:lumMod val="60000"/>
                </a:schemeClr>
              </a:solidFill>
              <a:ln>
                <a:noFill/>
              </a:ln>
              <a:effectLst>
                <a:outerShdw blurRad="254000" sx="102000" sy="102000" algn="ctr" rotWithShape="0">
                  <a:prstClr val="black">
                    <a:alpha val="20000"/>
                  </a:prstClr>
                </a:outerShdw>
              </a:effectLst>
            </c:spPr>
          </c:dPt>
          <c:dPt>
            <c:idx val="9"/>
            <c:bubble3D val="0"/>
            <c:spPr>
              <a:solidFill>
                <a:schemeClr val="accent4">
                  <a:lumMod val="60000"/>
                </a:schemeClr>
              </a:solidFill>
              <a:ln>
                <a:noFill/>
              </a:ln>
              <a:effectLst>
                <a:outerShdw blurRad="254000" sx="102000" sy="102000" algn="ctr" rotWithShape="0">
                  <a:prstClr val="black">
                    <a:alpha val="20000"/>
                  </a:prstClr>
                </a:outerShdw>
              </a:effectLst>
            </c:spPr>
          </c:dPt>
          <c:dPt>
            <c:idx val="10"/>
            <c:bubble3D val="0"/>
            <c:spPr>
              <a:solidFill>
                <a:schemeClr val="accent5">
                  <a:lumMod val="60000"/>
                </a:schemeClr>
              </a:solidFill>
              <a:ln>
                <a:noFill/>
              </a:ln>
              <a:effectLst>
                <a:outerShdw blurRad="254000" sx="102000" sy="102000" algn="ctr" rotWithShape="0">
                  <a:prstClr val="black">
                    <a:alpha val="20000"/>
                  </a:prstClr>
                </a:outerShdw>
              </a:effectLst>
            </c:spPr>
          </c:dPt>
          <c:dPt>
            <c:idx val="11"/>
            <c:bubble3D val="0"/>
            <c:spPr>
              <a:solidFill>
                <a:schemeClr val="accent6">
                  <a:lumMod val="60000"/>
                </a:schemeClr>
              </a:solidFill>
              <a:ln>
                <a:noFill/>
              </a:ln>
              <a:effectLst>
                <a:outerShdw blurRad="254000" sx="102000" sy="102000" algn="ctr" rotWithShape="0">
                  <a:prstClr val="black">
                    <a:alpha val="20000"/>
                  </a:prstClr>
                </a:outerShdw>
              </a:effectLst>
            </c:spPr>
          </c:dPt>
          <c:dPt>
            <c:idx val="12"/>
            <c:bubble3D val="0"/>
            <c:spPr>
              <a:solidFill>
                <a:schemeClr val="accent1">
                  <a:lumMod val="80000"/>
                  <a:lumOff val="20000"/>
                </a:schemeClr>
              </a:solidFill>
              <a:ln>
                <a:noFill/>
              </a:ln>
              <a:effectLst>
                <a:outerShdw blurRad="254000" sx="102000" sy="102000" algn="ctr" rotWithShape="0">
                  <a:prstClr val="black">
                    <a:alpha val="20000"/>
                  </a:prstClr>
                </a:outerShdw>
              </a:effectLst>
            </c:spPr>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Sheet1!$A$2:$A$14</c:f>
              <c:strCache>
                <c:ptCount val="13"/>
                <c:pt idx="0">
                  <c:v>Marital/family strain</c:v>
                </c:pt>
                <c:pt idx="1">
                  <c:v>Team Support</c:v>
                </c:pt>
                <c:pt idx="2">
                  <c:v>Access to Services</c:v>
                </c:pt>
                <c:pt idx="3">
                  <c:v>Lack of respite</c:v>
                </c:pt>
                <c:pt idx="4">
                  <c:v>Establishing routines</c:v>
                </c:pt>
                <c:pt idx="5">
                  <c:v>Lacking family support</c:v>
                </c:pt>
                <c:pt idx="6">
                  <c:v>Child management needs</c:v>
                </c:pt>
                <c:pt idx="7">
                  <c:v>Visiting supporters</c:v>
                </c:pt>
                <c:pt idx="8">
                  <c:v>Educational access</c:v>
                </c:pt>
                <c:pt idx="9">
                  <c:v>Travel</c:v>
                </c:pt>
                <c:pt idx="10">
                  <c:v>Safety concerns</c:v>
                </c:pt>
                <c:pt idx="11">
                  <c:v>Interacting with Locals</c:v>
                </c:pt>
                <c:pt idx="12">
                  <c:v>Financial strain</c:v>
                </c:pt>
              </c:strCache>
            </c:strRef>
          </c:cat>
          <c:val>
            <c:numRef>
              <c:f>Sheet1!$C$2:$C$14</c:f>
              <c:numCache>
                <c:formatCode>General</c:formatCode>
                <c:ptCount val="13"/>
              </c:numCache>
            </c:numRef>
          </c:val>
        </c:ser>
        <c:ser>
          <c:idx val="2"/>
          <c:order val="2"/>
          <c:tx>
            <c:strRef>
              <c:f>Sheet1!$D$1</c:f>
              <c:strCache>
                <c:ptCount val="1"/>
                <c:pt idx="0">
                  <c:v>Series 3</c:v>
                </c:pt>
              </c:strCache>
            </c:strRef>
          </c:tx>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Pt>
            <c:idx val="4"/>
            <c:bubble3D val="0"/>
            <c:spPr>
              <a:solidFill>
                <a:schemeClr val="accent5"/>
              </a:solidFill>
              <a:ln>
                <a:noFill/>
              </a:ln>
              <a:effectLst>
                <a:outerShdw blurRad="254000" sx="102000" sy="102000" algn="ctr" rotWithShape="0">
                  <a:prstClr val="black">
                    <a:alpha val="20000"/>
                  </a:prstClr>
                </a:outerShdw>
              </a:effectLst>
            </c:spPr>
          </c:dPt>
          <c:dPt>
            <c:idx val="5"/>
            <c:bubble3D val="0"/>
            <c:spPr>
              <a:solidFill>
                <a:schemeClr val="accent6"/>
              </a:solidFill>
              <a:ln>
                <a:noFill/>
              </a:ln>
              <a:effectLst>
                <a:outerShdw blurRad="254000" sx="102000" sy="102000" algn="ctr" rotWithShape="0">
                  <a:prstClr val="black">
                    <a:alpha val="20000"/>
                  </a:prstClr>
                </a:outerShdw>
              </a:effectLst>
            </c:spPr>
          </c:dPt>
          <c:dPt>
            <c:idx val="6"/>
            <c:bubble3D val="0"/>
            <c:spPr>
              <a:solidFill>
                <a:schemeClr val="accent1">
                  <a:lumMod val="60000"/>
                </a:schemeClr>
              </a:solidFill>
              <a:ln>
                <a:noFill/>
              </a:ln>
              <a:effectLst>
                <a:outerShdw blurRad="254000" sx="102000" sy="102000" algn="ctr" rotWithShape="0">
                  <a:prstClr val="black">
                    <a:alpha val="20000"/>
                  </a:prstClr>
                </a:outerShdw>
              </a:effectLst>
            </c:spPr>
          </c:dPt>
          <c:dPt>
            <c:idx val="7"/>
            <c:bubble3D val="0"/>
            <c:spPr>
              <a:solidFill>
                <a:schemeClr val="accent2">
                  <a:lumMod val="60000"/>
                </a:schemeClr>
              </a:solidFill>
              <a:ln>
                <a:noFill/>
              </a:ln>
              <a:effectLst>
                <a:outerShdw blurRad="254000" sx="102000" sy="102000" algn="ctr" rotWithShape="0">
                  <a:prstClr val="black">
                    <a:alpha val="20000"/>
                  </a:prstClr>
                </a:outerShdw>
              </a:effectLst>
            </c:spPr>
          </c:dPt>
          <c:dPt>
            <c:idx val="8"/>
            <c:bubble3D val="0"/>
            <c:spPr>
              <a:solidFill>
                <a:schemeClr val="accent3">
                  <a:lumMod val="60000"/>
                </a:schemeClr>
              </a:solidFill>
              <a:ln>
                <a:noFill/>
              </a:ln>
              <a:effectLst>
                <a:outerShdw blurRad="254000" sx="102000" sy="102000" algn="ctr" rotWithShape="0">
                  <a:prstClr val="black">
                    <a:alpha val="20000"/>
                  </a:prstClr>
                </a:outerShdw>
              </a:effectLst>
            </c:spPr>
          </c:dPt>
          <c:dPt>
            <c:idx val="9"/>
            <c:bubble3D val="0"/>
            <c:spPr>
              <a:solidFill>
                <a:schemeClr val="accent4">
                  <a:lumMod val="60000"/>
                </a:schemeClr>
              </a:solidFill>
              <a:ln>
                <a:noFill/>
              </a:ln>
              <a:effectLst>
                <a:outerShdw blurRad="254000" sx="102000" sy="102000" algn="ctr" rotWithShape="0">
                  <a:prstClr val="black">
                    <a:alpha val="20000"/>
                  </a:prstClr>
                </a:outerShdw>
              </a:effectLst>
            </c:spPr>
          </c:dPt>
          <c:dPt>
            <c:idx val="10"/>
            <c:bubble3D val="0"/>
            <c:spPr>
              <a:solidFill>
                <a:schemeClr val="accent5">
                  <a:lumMod val="60000"/>
                </a:schemeClr>
              </a:solidFill>
              <a:ln>
                <a:noFill/>
              </a:ln>
              <a:effectLst>
                <a:outerShdw blurRad="254000" sx="102000" sy="102000" algn="ctr" rotWithShape="0">
                  <a:prstClr val="black">
                    <a:alpha val="20000"/>
                  </a:prstClr>
                </a:outerShdw>
              </a:effectLst>
            </c:spPr>
          </c:dPt>
          <c:dPt>
            <c:idx val="11"/>
            <c:bubble3D val="0"/>
            <c:spPr>
              <a:solidFill>
                <a:schemeClr val="accent6">
                  <a:lumMod val="60000"/>
                </a:schemeClr>
              </a:solidFill>
              <a:ln>
                <a:noFill/>
              </a:ln>
              <a:effectLst>
                <a:outerShdw blurRad="254000" sx="102000" sy="102000" algn="ctr" rotWithShape="0">
                  <a:prstClr val="black">
                    <a:alpha val="20000"/>
                  </a:prstClr>
                </a:outerShdw>
              </a:effectLst>
            </c:spPr>
          </c:dPt>
          <c:dPt>
            <c:idx val="12"/>
            <c:bubble3D val="0"/>
            <c:spPr>
              <a:solidFill>
                <a:schemeClr val="accent1">
                  <a:lumMod val="80000"/>
                  <a:lumOff val="20000"/>
                </a:schemeClr>
              </a:solidFill>
              <a:ln>
                <a:noFill/>
              </a:ln>
              <a:effectLst>
                <a:outerShdw blurRad="254000" sx="102000" sy="102000" algn="ctr" rotWithShape="0">
                  <a:prstClr val="black">
                    <a:alpha val="20000"/>
                  </a:prstClr>
                </a:outerShdw>
              </a:effectLst>
            </c:spPr>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Sheet1!$A$2:$A$14</c:f>
              <c:strCache>
                <c:ptCount val="13"/>
                <c:pt idx="0">
                  <c:v>Marital/family strain</c:v>
                </c:pt>
                <c:pt idx="1">
                  <c:v>Team Support</c:v>
                </c:pt>
                <c:pt idx="2">
                  <c:v>Access to Services</c:v>
                </c:pt>
                <c:pt idx="3">
                  <c:v>Lack of respite</c:v>
                </c:pt>
                <c:pt idx="4">
                  <c:v>Establishing routines</c:v>
                </c:pt>
                <c:pt idx="5">
                  <c:v>Lacking family support</c:v>
                </c:pt>
                <c:pt idx="6">
                  <c:v>Child management needs</c:v>
                </c:pt>
                <c:pt idx="7">
                  <c:v>Visiting supporters</c:v>
                </c:pt>
                <c:pt idx="8">
                  <c:v>Educational access</c:v>
                </c:pt>
                <c:pt idx="9">
                  <c:v>Travel</c:v>
                </c:pt>
                <c:pt idx="10">
                  <c:v>Safety concerns</c:v>
                </c:pt>
                <c:pt idx="11">
                  <c:v>Interacting with Locals</c:v>
                </c:pt>
                <c:pt idx="12">
                  <c:v>Financial strain</c:v>
                </c:pt>
              </c:strCache>
            </c:strRef>
          </c:cat>
          <c:val>
            <c:numRef>
              <c:f>Sheet1!$D$2:$D$14</c:f>
              <c:numCache>
                <c:formatCode>General</c:formatCode>
                <c:ptCount val="13"/>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E9E031D-56DF-4708-9948-219979A529B0}" type="datetimeFigureOut">
              <a:rPr lang="en-US" smtClean="0"/>
              <a:t>9/2/2018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25A66BF-8652-42F9-8079-DB0F936D9258}" type="slidenum">
              <a:rPr lang="en-US" smtClean="0"/>
              <a:t>‹#›</a:t>
            </a:fld>
            <a:endParaRPr lang="en-US"/>
          </a:p>
        </p:txBody>
      </p:sp>
    </p:spTree>
    <p:extLst>
      <p:ext uri="{BB962C8B-B14F-4D97-AF65-F5344CB8AC3E}">
        <p14:creationId xmlns:p14="http://schemas.microsoft.com/office/powerpoint/2010/main" val="40037619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5AEE95-3759-4F6A-B2F2-02BC5F510702}" type="datetimeFigureOut">
              <a:rPr lang="en-US" smtClean="0"/>
              <a:t>9/2/2018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6FC566-F363-4687-868C-B206C83320B3}" type="slidenum">
              <a:rPr lang="en-US" smtClean="0"/>
              <a:t>‹#›</a:t>
            </a:fld>
            <a:endParaRPr lang="en-US"/>
          </a:p>
        </p:txBody>
      </p:sp>
    </p:spTree>
    <p:extLst>
      <p:ext uri="{BB962C8B-B14F-4D97-AF65-F5344CB8AC3E}">
        <p14:creationId xmlns:p14="http://schemas.microsoft.com/office/powerpoint/2010/main" val="119561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Qs would you ask? What advice would you give as MC?</a:t>
            </a:r>
          </a:p>
          <a:p>
            <a:r>
              <a:rPr lang="en-GB" dirty="0" smtClean="0"/>
              <a:t>Mr and Mrs A have just returned to their home country. They have 3 children, aged 3-8 years old. Evie (age 8) seems clever and likes to talk to adults, but does not seem very interested in other children. She does not like the food in her home country and wants to keep eating rice every day. She also dislikes certain clothes. She gets upset when routines are changed. She has been having a lot of tantrums since she moved country. Mr and Mrs A have been invited to take on a leadership role, but that would mean moving again.</a:t>
            </a:r>
          </a:p>
        </p:txBody>
      </p:sp>
      <p:sp>
        <p:nvSpPr>
          <p:cNvPr id="4" name="Slide Number Placeholder 3"/>
          <p:cNvSpPr>
            <a:spLocks noGrp="1"/>
          </p:cNvSpPr>
          <p:nvPr>
            <p:ph type="sldNum" sz="quarter" idx="10"/>
          </p:nvPr>
        </p:nvSpPr>
        <p:spPr/>
        <p:txBody>
          <a:bodyPr/>
          <a:lstStyle/>
          <a:p>
            <a:fld id="{4D6FC566-F363-4687-868C-B206C83320B3}" type="slidenum">
              <a:rPr lang="en-US" smtClean="0"/>
              <a:t>8</a:t>
            </a:fld>
            <a:endParaRPr lang="en-US"/>
          </a:p>
        </p:txBody>
      </p:sp>
    </p:spTree>
    <p:extLst>
      <p:ext uri="{BB962C8B-B14F-4D97-AF65-F5344CB8AC3E}">
        <p14:creationId xmlns:p14="http://schemas.microsoft.com/office/powerpoint/2010/main" val="3159338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D6FC566-F363-4687-868C-B206C83320B3}" type="slidenum">
              <a:rPr lang="en-US" smtClean="0"/>
              <a:t>38</a:t>
            </a:fld>
            <a:endParaRPr lang="en-US"/>
          </a:p>
        </p:txBody>
      </p:sp>
    </p:spTree>
    <p:extLst>
      <p:ext uri="{BB962C8B-B14F-4D97-AF65-F5344CB8AC3E}">
        <p14:creationId xmlns:p14="http://schemas.microsoft.com/office/powerpoint/2010/main" val="3996532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6FC566-F363-4687-868C-B206C83320B3}" type="slidenum">
              <a:rPr lang="en-US" smtClean="0"/>
              <a:t>9</a:t>
            </a:fld>
            <a:endParaRPr lang="en-US"/>
          </a:p>
        </p:txBody>
      </p:sp>
    </p:spTree>
    <p:extLst>
      <p:ext uri="{BB962C8B-B14F-4D97-AF65-F5344CB8AC3E}">
        <p14:creationId xmlns:p14="http://schemas.microsoft.com/office/powerpoint/2010/main" val="1454975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6FC566-F363-4687-868C-B206C83320B3}" type="slidenum">
              <a:rPr lang="en-US" smtClean="0"/>
              <a:t>22</a:t>
            </a:fld>
            <a:endParaRPr lang="en-US"/>
          </a:p>
        </p:txBody>
      </p:sp>
    </p:spTree>
    <p:extLst>
      <p:ext uri="{BB962C8B-B14F-4D97-AF65-F5344CB8AC3E}">
        <p14:creationId xmlns:p14="http://schemas.microsoft.com/office/powerpoint/2010/main" val="2385821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6FC566-F363-4687-868C-B206C83320B3}" type="slidenum">
              <a:rPr lang="en-US" smtClean="0"/>
              <a:t>29</a:t>
            </a:fld>
            <a:endParaRPr lang="en-US"/>
          </a:p>
        </p:txBody>
      </p:sp>
    </p:spTree>
    <p:extLst>
      <p:ext uri="{BB962C8B-B14F-4D97-AF65-F5344CB8AC3E}">
        <p14:creationId xmlns:p14="http://schemas.microsoft.com/office/powerpoint/2010/main" val="1132009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dirty="0" smtClean="0"/>
              <a:t>Spiritual Help: Wilson &amp; Wilson</a:t>
            </a:r>
          </a:p>
          <a:p>
            <a:r>
              <a:rPr lang="en-GB" dirty="0" smtClean="0"/>
              <a:t>‘There’s </a:t>
            </a:r>
            <a:r>
              <a:rPr lang="en-GB" dirty="0"/>
              <a:t>something about expressing what we feel in words, and music, that helps us </a:t>
            </a:r>
            <a:r>
              <a:rPr lang="en-GB" dirty="0" smtClean="0"/>
              <a:t> to </a:t>
            </a:r>
            <a:r>
              <a:rPr lang="en-GB" dirty="0"/>
              <a:t>come to terms with it, and to take it before God in anguished prayer. Christians, in particular, can feel like we ought not to vent our emotions at God; we prefer tidy prayers like “God we don’t understand, but we trust you” to the chaotic, confused, howling prayers we find in the Psalms. But those songs are in the Bible because we are supposed to express ourselves that way. “How long, O Lord? Will you forget us forever? What are you </a:t>
            </a:r>
            <a:r>
              <a:rPr lang="en-GB" i="1" dirty="0"/>
              <a:t>doing</a:t>
            </a:r>
            <a:r>
              <a:rPr lang="en-GB" dirty="0"/>
              <a:t>?... If you ever loved us, O God, come and fix things. Now!” </a:t>
            </a:r>
          </a:p>
          <a:p>
            <a:endParaRPr lang="en-US" dirty="0"/>
          </a:p>
        </p:txBody>
      </p:sp>
      <p:sp>
        <p:nvSpPr>
          <p:cNvPr id="4" name="Slide Number Placeholder 3"/>
          <p:cNvSpPr>
            <a:spLocks noGrp="1"/>
          </p:cNvSpPr>
          <p:nvPr>
            <p:ph type="sldNum" sz="quarter" idx="10"/>
          </p:nvPr>
        </p:nvSpPr>
        <p:spPr/>
        <p:txBody>
          <a:bodyPr/>
          <a:lstStyle/>
          <a:p>
            <a:fld id="{4D6FC566-F363-4687-868C-B206C83320B3}" type="slidenum">
              <a:rPr lang="en-US" smtClean="0"/>
              <a:t>30</a:t>
            </a:fld>
            <a:endParaRPr lang="en-US"/>
          </a:p>
        </p:txBody>
      </p:sp>
    </p:spTree>
    <p:extLst>
      <p:ext uri="{BB962C8B-B14F-4D97-AF65-F5344CB8AC3E}">
        <p14:creationId xmlns:p14="http://schemas.microsoft.com/office/powerpoint/2010/main" val="4045949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Enjoyment: Wilson</a:t>
            </a:r>
            <a:r>
              <a:rPr lang="en-US" baseline="0" dirty="0" smtClean="0"/>
              <a:t> &amp; Wilson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‘Joy comes from other people. … you may need to think carefully about which people increase your happiness in God, and seek them out. You probably already know who they are: people who, when you’ve finished being with them, make you more joyful in who God is and what he’s done. Ring them. Get time with them. And pass the effect on to others.’</a:t>
            </a:r>
          </a:p>
          <a:p>
            <a:endParaRPr lang="en-US" dirty="0"/>
          </a:p>
        </p:txBody>
      </p:sp>
      <p:sp>
        <p:nvSpPr>
          <p:cNvPr id="4" name="Slide Number Placeholder 3"/>
          <p:cNvSpPr>
            <a:spLocks noGrp="1"/>
          </p:cNvSpPr>
          <p:nvPr>
            <p:ph type="sldNum" sz="quarter" idx="10"/>
          </p:nvPr>
        </p:nvSpPr>
        <p:spPr/>
        <p:txBody>
          <a:bodyPr/>
          <a:lstStyle/>
          <a:p>
            <a:fld id="{4D6FC566-F363-4687-868C-B206C83320B3}" type="slidenum">
              <a:rPr lang="en-US" smtClean="0"/>
              <a:t>31</a:t>
            </a:fld>
            <a:endParaRPr lang="en-US"/>
          </a:p>
        </p:txBody>
      </p:sp>
    </p:spTree>
    <p:extLst>
      <p:ext uri="{BB962C8B-B14F-4D97-AF65-F5344CB8AC3E}">
        <p14:creationId xmlns:p14="http://schemas.microsoft.com/office/powerpoint/2010/main" val="673640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6FC566-F363-4687-868C-B206C83320B3}" type="slidenum">
              <a:rPr lang="en-US" smtClean="0"/>
              <a:t>32</a:t>
            </a:fld>
            <a:endParaRPr lang="en-US"/>
          </a:p>
        </p:txBody>
      </p:sp>
    </p:spTree>
    <p:extLst>
      <p:ext uri="{BB962C8B-B14F-4D97-AF65-F5344CB8AC3E}">
        <p14:creationId xmlns:p14="http://schemas.microsoft.com/office/powerpoint/2010/main" val="1182906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6FC566-F363-4687-868C-B206C83320B3}" type="slidenum">
              <a:rPr lang="en-US" smtClean="0"/>
              <a:t>33</a:t>
            </a:fld>
            <a:endParaRPr lang="en-US"/>
          </a:p>
        </p:txBody>
      </p:sp>
    </p:spTree>
    <p:extLst>
      <p:ext uri="{BB962C8B-B14F-4D97-AF65-F5344CB8AC3E}">
        <p14:creationId xmlns:p14="http://schemas.microsoft.com/office/powerpoint/2010/main" val="1434654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6FC566-F363-4687-868C-B206C83320B3}" type="slidenum">
              <a:rPr lang="en-US" smtClean="0"/>
              <a:t>34</a:t>
            </a:fld>
            <a:endParaRPr lang="en-US"/>
          </a:p>
        </p:txBody>
      </p:sp>
    </p:spTree>
    <p:extLst>
      <p:ext uri="{BB962C8B-B14F-4D97-AF65-F5344CB8AC3E}">
        <p14:creationId xmlns:p14="http://schemas.microsoft.com/office/powerpoint/2010/main" val="2758171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lumMod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4A59DB-1027-434C-89A9-DF789B466BD4}" type="datetimeFigureOut">
              <a:rPr lang="en-GB" smtClean="0"/>
              <a:t>02/09/2018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305446-7F59-461D-AC24-34940B63A198}"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4A59DB-1027-434C-89A9-DF789B466BD4}" type="datetimeFigureOut">
              <a:rPr lang="en-GB" smtClean="0"/>
              <a:t>02/09/2018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305446-7F59-461D-AC24-34940B63A198}"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4A59DB-1027-434C-89A9-DF789B466BD4}" type="datetimeFigureOut">
              <a:rPr lang="en-GB" smtClean="0"/>
              <a:t>02/09/2018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305446-7F59-461D-AC24-34940B63A198}"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4A59DB-1027-434C-89A9-DF789B466BD4}" type="datetimeFigureOut">
              <a:rPr lang="en-GB" smtClean="0"/>
              <a:t>02/09/2018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305446-7F59-461D-AC24-34940B63A198}"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lumMod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4A59DB-1027-434C-89A9-DF789B466BD4}" type="datetimeFigureOut">
              <a:rPr lang="en-GB" smtClean="0"/>
              <a:t>02/09/2018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305446-7F59-461D-AC24-34940B63A198}"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E4A59DB-1027-434C-89A9-DF789B466BD4}" type="datetimeFigureOut">
              <a:rPr lang="en-GB" smtClean="0"/>
              <a:t>02/09/2018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305446-7F59-461D-AC24-34940B63A198}"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48224" y="1812927"/>
            <a:ext cx="313249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01474" y="1812927"/>
            <a:ext cx="31330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4A59DB-1027-434C-89A9-DF789B466BD4}" type="datetimeFigureOut">
              <a:rPr lang="en-GB" smtClean="0"/>
              <a:t>02/09/2018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9305446-7F59-461D-AC24-34940B63A198}"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4A59DB-1027-434C-89A9-DF789B466BD4}" type="datetimeFigureOut">
              <a:rPr lang="en-GB" smtClean="0"/>
              <a:t>02/09/2018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9305446-7F59-461D-AC24-34940B63A198}"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4A59DB-1027-434C-89A9-DF789B466BD4}" type="datetimeFigureOut">
              <a:rPr lang="en-GB" smtClean="0"/>
              <a:t>02/09/2018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9305446-7F59-461D-AC24-34940B63A198}"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4A59DB-1027-434C-89A9-DF789B466BD4}" type="datetimeFigureOut">
              <a:rPr lang="en-GB" smtClean="0"/>
              <a:t>02/09/2018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305446-7F59-461D-AC24-34940B63A198}"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4A59DB-1027-434C-89A9-DF789B466BD4}" type="datetimeFigureOut">
              <a:rPr lang="en-GB" smtClean="0"/>
              <a:t>02/09/2018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305446-7F59-461D-AC24-34940B63A198}" type="slidenum">
              <a:rPr lang="en-GB" smtClean="0"/>
              <a:t>‹#›</a:t>
            </a:fld>
            <a:endParaRPr lang="en-GB"/>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p>
            <a:r>
              <a:rPr lang="en-US" smtClean="0"/>
              <a:t>Click icon to add picture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19" name="Group 218"/>
          <p:cNvGrpSpPr/>
          <p:nvPr/>
        </p:nvGrpSpPr>
        <p:grpSpPr>
          <a:xfrm>
            <a:off x="6558164" y="66319"/>
            <a:ext cx="2575511" cy="6797067"/>
            <a:chOff x="6558164" y="66319"/>
            <a:chExt cx="2575511" cy="6797067"/>
          </a:xfrm>
        </p:grpSpPr>
        <p:grpSp>
          <p:nvGrpSpPr>
            <p:cNvPr id="220" name="Group 62"/>
            <p:cNvGrpSpPr/>
            <p:nvPr/>
          </p:nvGrpSpPr>
          <p:grpSpPr>
            <a:xfrm>
              <a:off x="6924386" y="66319"/>
              <a:ext cx="2173634" cy="6673398"/>
              <a:chOff x="6924386" y="66319"/>
              <a:chExt cx="2173634" cy="6673398"/>
            </a:xfrm>
          </p:grpSpPr>
          <p:grpSp>
            <p:nvGrpSpPr>
              <p:cNvPr id="224" name="Group 44"/>
              <p:cNvGrpSpPr/>
              <p:nvPr/>
            </p:nvGrpSpPr>
            <p:grpSpPr>
              <a:xfrm>
                <a:off x="6924386" y="66319"/>
                <a:ext cx="2066032" cy="6673398"/>
                <a:chOff x="6924386" y="66319"/>
                <a:chExt cx="2066032" cy="6673398"/>
              </a:xfrm>
            </p:grpSpPr>
            <p:sp>
              <p:nvSpPr>
                <p:cNvPr id="234" name="Freeform 233"/>
                <p:cNvSpPr>
                  <a:spLocks noChangeAspect="1" noEditPoints="1"/>
                </p:cNvSpPr>
                <p:nvPr/>
              </p:nvSpPr>
              <p:spPr bwMode="auto">
                <a:xfrm rot="879737">
                  <a:off x="7130233" y="66319"/>
                  <a:ext cx="609204" cy="662248"/>
                </a:xfrm>
                <a:custGeom>
                  <a:avLst/>
                  <a:gdLst>
                    <a:gd name="T0" fmla="*/ 748 w 758"/>
                    <a:gd name="T1" fmla="*/ 508 h 824"/>
                    <a:gd name="T2" fmla="*/ 550 w 758"/>
                    <a:gd name="T3" fmla="*/ 490 h 824"/>
                    <a:gd name="T4" fmla="*/ 512 w 758"/>
                    <a:gd name="T5" fmla="*/ 448 h 824"/>
                    <a:gd name="T6" fmla="*/ 500 w 758"/>
                    <a:gd name="T7" fmla="*/ 408 h 824"/>
                    <a:gd name="T8" fmla="*/ 550 w 758"/>
                    <a:gd name="T9" fmla="*/ 334 h 824"/>
                    <a:gd name="T10" fmla="*/ 744 w 758"/>
                    <a:gd name="T11" fmla="*/ 324 h 824"/>
                    <a:gd name="T12" fmla="*/ 700 w 758"/>
                    <a:gd name="T13" fmla="*/ 246 h 824"/>
                    <a:gd name="T14" fmla="*/ 728 w 758"/>
                    <a:gd name="T15" fmla="*/ 196 h 824"/>
                    <a:gd name="T16" fmla="*/ 620 w 758"/>
                    <a:gd name="T17" fmla="*/ 248 h 824"/>
                    <a:gd name="T18" fmla="*/ 534 w 758"/>
                    <a:gd name="T19" fmla="*/ 306 h 824"/>
                    <a:gd name="T20" fmla="*/ 482 w 758"/>
                    <a:gd name="T21" fmla="*/ 314 h 824"/>
                    <a:gd name="T22" fmla="*/ 456 w 758"/>
                    <a:gd name="T23" fmla="*/ 310 h 824"/>
                    <a:gd name="T24" fmla="*/ 410 w 758"/>
                    <a:gd name="T25" fmla="*/ 268 h 824"/>
                    <a:gd name="T26" fmla="*/ 396 w 758"/>
                    <a:gd name="T27" fmla="*/ 202 h 824"/>
                    <a:gd name="T28" fmla="*/ 396 w 758"/>
                    <a:gd name="T29" fmla="*/ 66 h 824"/>
                    <a:gd name="T30" fmla="*/ 388 w 758"/>
                    <a:gd name="T31" fmla="*/ 0 h 824"/>
                    <a:gd name="T32" fmla="*/ 310 w 758"/>
                    <a:gd name="T33" fmla="*/ 16 h 824"/>
                    <a:gd name="T34" fmla="*/ 360 w 758"/>
                    <a:gd name="T35" fmla="*/ 144 h 824"/>
                    <a:gd name="T36" fmla="*/ 358 w 758"/>
                    <a:gd name="T37" fmla="*/ 230 h 824"/>
                    <a:gd name="T38" fmla="*/ 320 w 758"/>
                    <a:gd name="T39" fmla="*/ 306 h 824"/>
                    <a:gd name="T40" fmla="*/ 280 w 758"/>
                    <a:gd name="T41" fmla="*/ 314 h 824"/>
                    <a:gd name="T42" fmla="*/ 224 w 758"/>
                    <a:gd name="T43" fmla="*/ 304 h 824"/>
                    <a:gd name="T44" fmla="*/ 136 w 758"/>
                    <a:gd name="T45" fmla="*/ 250 h 824"/>
                    <a:gd name="T46" fmla="*/ 30 w 758"/>
                    <a:gd name="T47" fmla="*/ 198 h 824"/>
                    <a:gd name="T48" fmla="*/ 0 w 758"/>
                    <a:gd name="T49" fmla="*/ 264 h 824"/>
                    <a:gd name="T50" fmla="*/ 138 w 758"/>
                    <a:gd name="T51" fmla="*/ 296 h 824"/>
                    <a:gd name="T52" fmla="*/ 208 w 758"/>
                    <a:gd name="T53" fmla="*/ 334 h 824"/>
                    <a:gd name="T54" fmla="*/ 258 w 758"/>
                    <a:gd name="T55" fmla="*/ 408 h 824"/>
                    <a:gd name="T56" fmla="*/ 246 w 758"/>
                    <a:gd name="T57" fmla="*/ 448 h 824"/>
                    <a:gd name="T58" fmla="*/ 210 w 758"/>
                    <a:gd name="T59" fmla="*/ 492 h 824"/>
                    <a:gd name="T60" fmla="*/ 118 w 758"/>
                    <a:gd name="T61" fmla="*/ 540 h 824"/>
                    <a:gd name="T62" fmla="*/ 38 w 758"/>
                    <a:gd name="T63" fmla="*/ 592 h 824"/>
                    <a:gd name="T64" fmla="*/ 76 w 758"/>
                    <a:gd name="T65" fmla="*/ 608 h 824"/>
                    <a:gd name="T66" fmla="*/ 122 w 758"/>
                    <a:gd name="T67" fmla="*/ 686 h 824"/>
                    <a:gd name="T68" fmla="*/ 228 w 758"/>
                    <a:gd name="T69" fmla="*/ 520 h 824"/>
                    <a:gd name="T70" fmla="*/ 282 w 758"/>
                    <a:gd name="T71" fmla="*/ 508 h 824"/>
                    <a:gd name="T72" fmla="*/ 334 w 758"/>
                    <a:gd name="T73" fmla="*/ 528 h 824"/>
                    <a:gd name="T74" fmla="*/ 362 w 758"/>
                    <a:gd name="T75" fmla="*/ 598 h 824"/>
                    <a:gd name="T76" fmla="*/ 280 w 758"/>
                    <a:gd name="T77" fmla="*/ 778 h 824"/>
                    <a:gd name="T78" fmla="*/ 362 w 758"/>
                    <a:gd name="T79" fmla="*/ 772 h 824"/>
                    <a:gd name="T80" fmla="*/ 396 w 758"/>
                    <a:gd name="T81" fmla="*/ 796 h 824"/>
                    <a:gd name="T82" fmla="*/ 480 w 758"/>
                    <a:gd name="T83" fmla="*/ 778 h 824"/>
                    <a:gd name="T84" fmla="*/ 396 w 758"/>
                    <a:gd name="T85" fmla="*/ 600 h 824"/>
                    <a:gd name="T86" fmla="*/ 414 w 758"/>
                    <a:gd name="T87" fmla="*/ 546 h 824"/>
                    <a:gd name="T88" fmla="*/ 466 w 758"/>
                    <a:gd name="T89" fmla="*/ 508 h 824"/>
                    <a:gd name="T90" fmla="*/ 522 w 758"/>
                    <a:gd name="T91" fmla="*/ 520 h 824"/>
                    <a:gd name="T92" fmla="*/ 602 w 758"/>
                    <a:gd name="T93" fmla="*/ 562 h 824"/>
                    <a:gd name="T94" fmla="*/ 698 w 758"/>
                    <a:gd name="T95" fmla="*/ 664 h 824"/>
                    <a:gd name="T96" fmla="*/ 740 w 758"/>
                    <a:gd name="T97" fmla="*/ 606 h 824"/>
                    <a:gd name="T98" fmla="*/ 324 w 758"/>
                    <a:gd name="T99" fmla="*/ 398 h 824"/>
                    <a:gd name="T100" fmla="*/ 340 w 758"/>
                    <a:gd name="T101" fmla="*/ 452 h 824"/>
                    <a:gd name="T102" fmla="*/ 360 w 758"/>
                    <a:gd name="T103" fmla="*/ 380 h 824"/>
                    <a:gd name="T104" fmla="*/ 414 w 758"/>
                    <a:gd name="T105" fmla="*/ 352 h 824"/>
                    <a:gd name="T106" fmla="*/ 414 w 758"/>
                    <a:gd name="T107" fmla="*/ 472 h 824"/>
                    <a:gd name="T108" fmla="*/ 434 w 758"/>
                    <a:gd name="T109" fmla="*/ 424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8" h="824">
                      <a:moveTo>
                        <a:pt x="700" y="576"/>
                      </a:moveTo>
                      <a:lnTo>
                        <a:pt x="758" y="558"/>
                      </a:lnTo>
                      <a:lnTo>
                        <a:pt x="756" y="548"/>
                      </a:lnTo>
                      <a:lnTo>
                        <a:pt x="686" y="566"/>
                      </a:lnTo>
                      <a:lnTo>
                        <a:pt x="686" y="566"/>
                      </a:lnTo>
                      <a:lnTo>
                        <a:pt x="640" y="538"/>
                      </a:lnTo>
                      <a:lnTo>
                        <a:pt x="748" y="508"/>
                      </a:lnTo>
                      <a:lnTo>
                        <a:pt x="746" y="496"/>
                      </a:lnTo>
                      <a:lnTo>
                        <a:pt x="620" y="528"/>
                      </a:lnTo>
                      <a:lnTo>
                        <a:pt x="620" y="528"/>
                      </a:lnTo>
                      <a:lnTo>
                        <a:pt x="568" y="502"/>
                      </a:lnTo>
                      <a:lnTo>
                        <a:pt x="568" y="502"/>
                      </a:lnTo>
                      <a:lnTo>
                        <a:pt x="550" y="492"/>
                      </a:lnTo>
                      <a:lnTo>
                        <a:pt x="550" y="490"/>
                      </a:lnTo>
                      <a:lnTo>
                        <a:pt x="550" y="490"/>
                      </a:lnTo>
                      <a:lnTo>
                        <a:pt x="550" y="488"/>
                      </a:lnTo>
                      <a:lnTo>
                        <a:pt x="546" y="484"/>
                      </a:lnTo>
                      <a:lnTo>
                        <a:pt x="518" y="456"/>
                      </a:lnTo>
                      <a:lnTo>
                        <a:pt x="518" y="456"/>
                      </a:lnTo>
                      <a:lnTo>
                        <a:pt x="512" y="448"/>
                      </a:lnTo>
                      <a:lnTo>
                        <a:pt x="512" y="448"/>
                      </a:lnTo>
                      <a:lnTo>
                        <a:pt x="504" y="432"/>
                      </a:lnTo>
                      <a:lnTo>
                        <a:pt x="500" y="414"/>
                      </a:lnTo>
                      <a:lnTo>
                        <a:pt x="500" y="414"/>
                      </a:lnTo>
                      <a:lnTo>
                        <a:pt x="500" y="412"/>
                      </a:lnTo>
                      <a:lnTo>
                        <a:pt x="500" y="412"/>
                      </a:lnTo>
                      <a:lnTo>
                        <a:pt x="500" y="408"/>
                      </a:lnTo>
                      <a:lnTo>
                        <a:pt x="500" y="408"/>
                      </a:lnTo>
                      <a:lnTo>
                        <a:pt x="504" y="392"/>
                      </a:lnTo>
                      <a:lnTo>
                        <a:pt x="512" y="374"/>
                      </a:lnTo>
                      <a:lnTo>
                        <a:pt x="512" y="374"/>
                      </a:lnTo>
                      <a:lnTo>
                        <a:pt x="518" y="366"/>
                      </a:lnTo>
                      <a:lnTo>
                        <a:pt x="518" y="366"/>
                      </a:lnTo>
                      <a:lnTo>
                        <a:pt x="546" y="340"/>
                      </a:lnTo>
                      <a:lnTo>
                        <a:pt x="550" y="334"/>
                      </a:lnTo>
                      <a:lnTo>
                        <a:pt x="550" y="332"/>
                      </a:lnTo>
                      <a:lnTo>
                        <a:pt x="548" y="330"/>
                      </a:lnTo>
                      <a:lnTo>
                        <a:pt x="548" y="330"/>
                      </a:lnTo>
                      <a:lnTo>
                        <a:pt x="568" y="320"/>
                      </a:lnTo>
                      <a:lnTo>
                        <a:pt x="568" y="320"/>
                      </a:lnTo>
                      <a:lnTo>
                        <a:pt x="620" y="294"/>
                      </a:lnTo>
                      <a:lnTo>
                        <a:pt x="744" y="324"/>
                      </a:lnTo>
                      <a:lnTo>
                        <a:pt x="746" y="312"/>
                      </a:lnTo>
                      <a:lnTo>
                        <a:pt x="640" y="282"/>
                      </a:lnTo>
                      <a:lnTo>
                        <a:pt x="640" y="282"/>
                      </a:lnTo>
                      <a:lnTo>
                        <a:pt x="686" y="254"/>
                      </a:lnTo>
                      <a:lnTo>
                        <a:pt x="754" y="272"/>
                      </a:lnTo>
                      <a:lnTo>
                        <a:pt x="758" y="262"/>
                      </a:lnTo>
                      <a:lnTo>
                        <a:pt x="700" y="246"/>
                      </a:lnTo>
                      <a:lnTo>
                        <a:pt x="700" y="246"/>
                      </a:lnTo>
                      <a:lnTo>
                        <a:pt x="720" y="230"/>
                      </a:lnTo>
                      <a:lnTo>
                        <a:pt x="740" y="216"/>
                      </a:lnTo>
                      <a:lnTo>
                        <a:pt x="742" y="214"/>
                      </a:lnTo>
                      <a:lnTo>
                        <a:pt x="732" y="196"/>
                      </a:lnTo>
                      <a:lnTo>
                        <a:pt x="728" y="196"/>
                      </a:lnTo>
                      <a:lnTo>
                        <a:pt x="728" y="196"/>
                      </a:lnTo>
                      <a:lnTo>
                        <a:pt x="704" y="206"/>
                      </a:lnTo>
                      <a:lnTo>
                        <a:pt x="682" y="216"/>
                      </a:lnTo>
                      <a:lnTo>
                        <a:pt x="696" y="156"/>
                      </a:lnTo>
                      <a:lnTo>
                        <a:pt x="686" y="154"/>
                      </a:lnTo>
                      <a:lnTo>
                        <a:pt x="666" y="222"/>
                      </a:lnTo>
                      <a:lnTo>
                        <a:pt x="666" y="222"/>
                      </a:lnTo>
                      <a:lnTo>
                        <a:pt x="620" y="248"/>
                      </a:lnTo>
                      <a:lnTo>
                        <a:pt x="646" y="140"/>
                      </a:lnTo>
                      <a:lnTo>
                        <a:pt x="636" y="136"/>
                      </a:lnTo>
                      <a:lnTo>
                        <a:pt x="600" y="260"/>
                      </a:lnTo>
                      <a:lnTo>
                        <a:pt x="600" y="260"/>
                      </a:lnTo>
                      <a:lnTo>
                        <a:pt x="552" y="292"/>
                      </a:lnTo>
                      <a:lnTo>
                        <a:pt x="552" y="292"/>
                      </a:lnTo>
                      <a:lnTo>
                        <a:pt x="534" y="306"/>
                      </a:lnTo>
                      <a:lnTo>
                        <a:pt x="532" y="304"/>
                      </a:lnTo>
                      <a:lnTo>
                        <a:pt x="530" y="304"/>
                      </a:lnTo>
                      <a:lnTo>
                        <a:pt x="530" y="304"/>
                      </a:lnTo>
                      <a:lnTo>
                        <a:pt x="522" y="304"/>
                      </a:lnTo>
                      <a:lnTo>
                        <a:pt x="488" y="314"/>
                      </a:lnTo>
                      <a:lnTo>
                        <a:pt x="488" y="314"/>
                      </a:lnTo>
                      <a:lnTo>
                        <a:pt x="482" y="314"/>
                      </a:lnTo>
                      <a:lnTo>
                        <a:pt x="478" y="314"/>
                      </a:lnTo>
                      <a:lnTo>
                        <a:pt x="478" y="314"/>
                      </a:lnTo>
                      <a:lnTo>
                        <a:pt x="476" y="312"/>
                      </a:lnTo>
                      <a:lnTo>
                        <a:pt x="476" y="312"/>
                      </a:lnTo>
                      <a:lnTo>
                        <a:pt x="476" y="312"/>
                      </a:lnTo>
                      <a:lnTo>
                        <a:pt x="476" y="312"/>
                      </a:lnTo>
                      <a:lnTo>
                        <a:pt x="456" y="310"/>
                      </a:lnTo>
                      <a:lnTo>
                        <a:pt x="446" y="308"/>
                      </a:lnTo>
                      <a:lnTo>
                        <a:pt x="438" y="304"/>
                      </a:lnTo>
                      <a:lnTo>
                        <a:pt x="438" y="304"/>
                      </a:lnTo>
                      <a:lnTo>
                        <a:pt x="424" y="292"/>
                      </a:lnTo>
                      <a:lnTo>
                        <a:pt x="414" y="278"/>
                      </a:lnTo>
                      <a:lnTo>
                        <a:pt x="414" y="278"/>
                      </a:lnTo>
                      <a:lnTo>
                        <a:pt x="410" y="268"/>
                      </a:lnTo>
                      <a:lnTo>
                        <a:pt x="410" y="268"/>
                      </a:lnTo>
                      <a:lnTo>
                        <a:pt x="400" y="230"/>
                      </a:lnTo>
                      <a:lnTo>
                        <a:pt x="398" y="224"/>
                      </a:lnTo>
                      <a:lnTo>
                        <a:pt x="396" y="224"/>
                      </a:lnTo>
                      <a:lnTo>
                        <a:pt x="394" y="224"/>
                      </a:lnTo>
                      <a:lnTo>
                        <a:pt x="394" y="224"/>
                      </a:lnTo>
                      <a:lnTo>
                        <a:pt x="396" y="202"/>
                      </a:lnTo>
                      <a:lnTo>
                        <a:pt x="396" y="202"/>
                      </a:lnTo>
                      <a:lnTo>
                        <a:pt x="398" y="142"/>
                      </a:lnTo>
                      <a:lnTo>
                        <a:pt x="486" y="52"/>
                      </a:lnTo>
                      <a:lnTo>
                        <a:pt x="478" y="44"/>
                      </a:lnTo>
                      <a:lnTo>
                        <a:pt x="398" y="120"/>
                      </a:lnTo>
                      <a:lnTo>
                        <a:pt x="398" y="120"/>
                      </a:lnTo>
                      <a:lnTo>
                        <a:pt x="396" y="66"/>
                      </a:lnTo>
                      <a:lnTo>
                        <a:pt x="446" y="16"/>
                      </a:lnTo>
                      <a:lnTo>
                        <a:pt x="438" y="8"/>
                      </a:lnTo>
                      <a:lnTo>
                        <a:pt x="396" y="50"/>
                      </a:lnTo>
                      <a:lnTo>
                        <a:pt x="396" y="50"/>
                      </a:lnTo>
                      <a:lnTo>
                        <a:pt x="394" y="26"/>
                      </a:lnTo>
                      <a:lnTo>
                        <a:pt x="390" y="2"/>
                      </a:lnTo>
                      <a:lnTo>
                        <a:pt x="388" y="0"/>
                      </a:lnTo>
                      <a:lnTo>
                        <a:pt x="368" y="0"/>
                      </a:lnTo>
                      <a:lnTo>
                        <a:pt x="368" y="2"/>
                      </a:lnTo>
                      <a:lnTo>
                        <a:pt x="368" y="2"/>
                      </a:lnTo>
                      <a:lnTo>
                        <a:pt x="364" y="28"/>
                      </a:lnTo>
                      <a:lnTo>
                        <a:pt x="360" y="52"/>
                      </a:lnTo>
                      <a:lnTo>
                        <a:pt x="316" y="10"/>
                      </a:lnTo>
                      <a:lnTo>
                        <a:pt x="310" y="16"/>
                      </a:lnTo>
                      <a:lnTo>
                        <a:pt x="360" y="68"/>
                      </a:lnTo>
                      <a:lnTo>
                        <a:pt x="360" y="68"/>
                      </a:lnTo>
                      <a:lnTo>
                        <a:pt x="358" y="122"/>
                      </a:lnTo>
                      <a:lnTo>
                        <a:pt x="278" y="44"/>
                      </a:lnTo>
                      <a:lnTo>
                        <a:pt x="270" y="52"/>
                      </a:lnTo>
                      <a:lnTo>
                        <a:pt x="360" y="144"/>
                      </a:lnTo>
                      <a:lnTo>
                        <a:pt x="360" y="144"/>
                      </a:lnTo>
                      <a:lnTo>
                        <a:pt x="362" y="202"/>
                      </a:lnTo>
                      <a:lnTo>
                        <a:pt x="362" y="202"/>
                      </a:lnTo>
                      <a:lnTo>
                        <a:pt x="364" y="224"/>
                      </a:lnTo>
                      <a:lnTo>
                        <a:pt x="362" y="224"/>
                      </a:lnTo>
                      <a:lnTo>
                        <a:pt x="362" y="224"/>
                      </a:lnTo>
                      <a:lnTo>
                        <a:pt x="360" y="224"/>
                      </a:lnTo>
                      <a:lnTo>
                        <a:pt x="358" y="230"/>
                      </a:lnTo>
                      <a:lnTo>
                        <a:pt x="348" y="268"/>
                      </a:lnTo>
                      <a:lnTo>
                        <a:pt x="348" y="268"/>
                      </a:lnTo>
                      <a:lnTo>
                        <a:pt x="344" y="278"/>
                      </a:lnTo>
                      <a:lnTo>
                        <a:pt x="344" y="278"/>
                      </a:lnTo>
                      <a:lnTo>
                        <a:pt x="334" y="294"/>
                      </a:lnTo>
                      <a:lnTo>
                        <a:pt x="320" y="306"/>
                      </a:lnTo>
                      <a:lnTo>
                        <a:pt x="320" y="306"/>
                      </a:lnTo>
                      <a:lnTo>
                        <a:pt x="312" y="310"/>
                      </a:lnTo>
                      <a:lnTo>
                        <a:pt x="302" y="312"/>
                      </a:lnTo>
                      <a:lnTo>
                        <a:pt x="292" y="314"/>
                      </a:lnTo>
                      <a:lnTo>
                        <a:pt x="282" y="314"/>
                      </a:lnTo>
                      <a:lnTo>
                        <a:pt x="282" y="314"/>
                      </a:lnTo>
                      <a:lnTo>
                        <a:pt x="280" y="314"/>
                      </a:lnTo>
                      <a:lnTo>
                        <a:pt x="280" y="314"/>
                      </a:lnTo>
                      <a:lnTo>
                        <a:pt x="270" y="312"/>
                      </a:lnTo>
                      <a:lnTo>
                        <a:pt x="270" y="312"/>
                      </a:lnTo>
                      <a:lnTo>
                        <a:pt x="236" y="302"/>
                      </a:lnTo>
                      <a:lnTo>
                        <a:pt x="228" y="302"/>
                      </a:lnTo>
                      <a:lnTo>
                        <a:pt x="224" y="302"/>
                      </a:lnTo>
                      <a:lnTo>
                        <a:pt x="224" y="304"/>
                      </a:lnTo>
                      <a:lnTo>
                        <a:pt x="224" y="304"/>
                      </a:lnTo>
                      <a:lnTo>
                        <a:pt x="206" y="292"/>
                      </a:lnTo>
                      <a:lnTo>
                        <a:pt x="206" y="292"/>
                      </a:lnTo>
                      <a:lnTo>
                        <a:pt x="156" y="260"/>
                      </a:lnTo>
                      <a:lnTo>
                        <a:pt x="120" y="140"/>
                      </a:lnTo>
                      <a:lnTo>
                        <a:pt x="110" y="142"/>
                      </a:lnTo>
                      <a:lnTo>
                        <a:pt x="136" y="250"/>
                      </a:lnTo>
                      <a:lnTo>
                        <a:pt x="136" y="250"/>
                      </a:lnTo>
                      <a:lnTo>
                        <a:pt x="90" y="224"/>
                      </a:lnTo>
                      <a:lnTo>
                        <a:pt x="70" y="156"/>
                      </a:lnTo>
                      <a:lnTo>
                        <a:pt x="60" y="158"/>
                      </a:lnTo>
                      <a:lnTo>
                        <a:pt x="74" y="216"/>
                      </a:lnTo>
                      <a:lnTo>
                        <a:pt x="74" y="216"/>
                      </a:lnTo>
                      <a:lnTo>
                        <a:pt x="52" y="206"/>
                      </a:lnTo>
                      <a:lnTo>
                        <a:pt x="30" y="198"/>
                      </a:lnTo>
                      <a:lnTo>
                        <a:pt x="26" y="196"/>
                      </a:lnTo>
                      <a:lnTo>
                        <a:pt x="16" y="214"/>
                      </a:lnTo>
                      <a:lnTo>
                        <a:pt x="18" y="216"/>
                      </a:lnTo>
                      <a:lnTo>
                        <a:pt x="18" y="216"/>
                      </a:lnTo>
                      <a:lnTo>
                        <a:pt x="38" y="232"/>
                      </a:lnTo>
                      <a:lnTo>
                        <a:pt x="58" y="248"/>
                      </a:lnTo>
                      <a:lnTo>
                        <a:pt x="0" y="264"/>
                      </a:lnTo>
                      <a:lnTo>
                        <a:pt x="2" y="274"/>
                      </a:lnTo>
                      <a:lnTo>
                        <a:pt x="72" y="256"/>
                      </a:lnTo>
                      <a:lnTo>
                        <a:pt x="72" y="256"/>
                      </a:lnTo>
                      <a:lnTo>
                        <a:pt x="118" y="284"/>
                      </a:lnTo>
                      <a:lnTo>
                        <a:pt x="10" y="316"/>
                      </a:lnTo>
                      <a:lnTo>
                        <a:pt x="12" y="326"/>
                      </a:lnTo>
                      <a:lnTo>
                        <a:pt x="138" y="296"/>
                      </a:lnTo>
                      <a:lnTo>
                        <a:pt x="138" y="296"/>
                      </a:lnTo>
                      <a:lnTo>
                        <a:pt x="190" y="322"/>
                      </a:lnTo>
                      <a:lnTo>
                        <a:pt x="190" y="322"/>
                      </a:lnTo>
                      <a:lnTo>
                        <a:pt x="208" y="332"/>
                      </a:lnTo>
                      <a:lnTo>
                        <a:pt x="208" y="332"/>
                      </a:lnTo>
                      <a:lnTo>
                        <a:pt x="208" y="332"/>
                      </a:lnTo>
                      <a:lnTo>
                        <a:pt x="208" y="334"/>
                      </a:lnTo>
                      <a:lnTo>
                        <a:pt x="212" y="340"/>
                      </a:lnTo>
                      <a:lnTo>
                        <a:pt x="240" y="366"/>
                      </a:lnTo>
                      <a:lnTo>
                        <a:pt x="240" y="366"/>
                      </a:lnTo>
                      <a:lnTo>
                        <a:pt x="246" y="374"/>
                      </a:lnTo>
                      <a:lnTo>
                        <a:pt x="246" y="374"/>
                      </a:lnTo>
                      <a:lnTo>
                        <a:pt x="254" y="392"/>
                      </a:lnTo>
                      <a:lnTo>
                        <a:pt x="258" y="408"/>
                      </a:lnTo>
                      <a:lnTo>
                        <a:pt x="258" y="408"/>
                      </a:lnTo>
                      <a:lnTo>
                        <a:pt x="258" y="412"/>
                      </a:lnTo>
                      <a:lnTo>
                        <a:pt x="258" y="412"/>
                      </a:lnTo>
                      <a:lnTo>
                        <a:pt x="258" y="414"/>
                      </a:lnTo>
                      <a:lnTo>
                        <a:pt x="258" y="414"/>
                      </a:lnTo>
                      <a:lnTo>
                        <a:pt x="254" y="432"/>
                      </a:lnTo>
                      <a:lnTo>
                        <a:pt x="246" y="448"/>
                      </a:lnTo>
                      <a:lnTo>
                        <a:pt x="246" y="448"/>
                      </a:lnTo>
                      <a:lnTo>
                        <a:pt x="240" y="456"/>
                      </a:lnTo>
                      <a:lnTo>
                        <a:pt x="240" y="456"/>
                      </a:lnTo>
                      <a:lnTo>
                        <a:pt x="212" y="484"/>
                      </a:lnTo>
                      <a:lnTo>
                        <a:pt x="208" y="488"/>
                      </a:lnTo>
                      <a:lnTo>
                        <a:pt x="208" y="490"/>
                      </a:lnTo>
                      <a:lnTo>
                        <a:pt x="210" y="492"/>
                      </a:lnTo>
                      <a:lnTo>
                        <a:pt x="210" y="492"/>
                      </a:lnTo>
                      <a:lnTo>
                        <a:pt x="190" y="502"/>
                      </a:lnTo>
                      <a:lnTo>
                        <a:pt x="190" y="502"/>
                      </a:lnTo>
                      <a:lnTo>
                        <a:pt x="138" y="530"/>
                      </a:lnTo>
                      <a:lnTo>
                        <a:pt x="14" y="500"/>
                      </a:lnTo>
                      <a:lnTo>
                        <a:pt x="12" y="510"/>
                      </a:lnTo>
                      <a:lnTo>
                        <a:pt x="118" y="540"/>
                      </a:lnTo>
                      <a:lnTo>
                        <a:pt x="118" y="540"/>
                      </a:lnTo>
                      <a:lnTo>
                        <a:pt x="72" y="568"/>
                      </a:lnTo>
                      <a:lnTo>
                        <a:pt x="4" y="552"/>
                      </a:lnTo>
                      <a:lnTo>
                        <a:pt x="0" y="560"/>
                      </a:lnTo>
                      <a:lnTo>
                        <a:pt x="58" y="578"/>
                      </a:lnTo>
                      <a:lnTo>
                        <a:pt x="58" y="578"/>
                      </a:lnTo>
                      <a:lnTo>
                        <a:pt x="38" y="592"/>
                      </a:lnTo>
                      <a:lnTo>
                        <a:pt x="18" y="608"/>
                      </a:lnTo>
                      <a:lnTo>
                        <a:pt x="16" y="610"/>
                      </a:lnTo>
                      <a:lnTo>
                        <a:pt x="26" y="628"/>
                      </a:lnTo>
                      <a:lnTo>
                        <a:pt x="30" y="626"/>
                      </a:lnTo>
                      <a:lnTo>
                        <a:pt x="30" y="626"/>
                      </a:lnTo>
                      <a:lnTo>
                        <a:pt x="54" y="618"/>
                      </a:lnTo>
                      <a:lnTo>
                        <a:pt x="76" y="608"/>
                      </a:lnTo>
                      <a:lnTo>
                        <a:pt x="62" y="666"/>
                      </a:lnTo>
                      <a:lnTo>
                        <a:pt x="72" y="670"/>
                      </a:lnTo>
                      <a:lnTo>
                        <a:pt x="92" y="600"/>
                      </a:lnTo>
                      <a:lnTo>
                        <a:pt x="92" y="600"/>
                      </a:lnTo>
                      <a:lnTo>
                        <a:pt x="138" y="574"/>
                      </a:lnTo>
                      <a:lnTo>
                        <a:pt x="112" y="682"/>
                      </a:lnTo>
                      <a:lnTo>
                        <a:pt x="122" y="686"/>
                      </a:lnTo>
                      <a:lnTo>
                        <a:pt x="158" y="562"/>
                      </a:lnTo>
                      <a:lnTo>
                        <a:pt x="158" y="562"/>
                      </a:lnTo>
                      <a:lnTo>
                        <a:pt x="206" y="530"/>
                      </a:lnTo>
                      <a:lnTo>
                        <a:pt x="206" y="530"/>
                      </a:lnTo>
                      <a:lnTo>
                        <a:pt x="224" y="518"/>
                      </a:lnTo>
                      <a:lnTo>
                        <a:pt x="226" y="520"/>
                      </a:lnTo>
                      <a:lnTo>
                        <a:pt x="228" y="520"/>
                      </a:lnTo>
                      <a:lnTo>
                        <a:pt x="228" y="520"/>
                      </a:lnTo>
                      <a:lnTo>
                        <a:pt x="236" y="518"/>
                      </a:lnTo>
                      <a:lnTo>
                        <a:pt x="270" y="510"/>
                      </a:lnTo>
                      <a:lnTo>
                        <a:pt x="270" y="510"/>
                      </a:lnTo>
                      <a:lnTo>
                        <a:pt x="280" y="508"/>
                      </a:lnTo>
                      <a:lnTo>
                        <a:pt x="280" y="508"/>
                      </a:lnTo>
                      <a:lnTo>
                        <a:pt x="282" y="508"/>
                      </a:lnTo>
                      <a:lnTo>
                        <a:pt x="282" y="508"/>
                      </a:lnTo>
                      <a:lnTo>
                        <a:pt x="292" y="508"/>
                      </a:lnTo>
                      <a:lnTo>
                        <a:pt x="302" y="510"/>
                      </a:lnTo>
                      <a:lnTo>
                        <a:pt x="312" y="512"/>
                      </a:lnTo>
                      <a:lnTo>
                        <a:pt x="320" y="516"/>
                      </a:lnTo>
                      <a:lnTo>
                        <a:pt x="320" y="516"/>
                      </a:lnTo>
                      <a:lnTo>
                        <a:pt x="334" y="528"/>
                      </a:lnTo>
                      <a:lnTo>
                        <a:pt x="344" y="544"/>
                      </a:lnTo>
                      <a:lnTo>
                        <a:pt x="344" y="544"/>
                      </a:lnTo>
                      <a:lnTo>
                        <a:pt x="348" y="554"/>
                      </a:lnTo>
                      <a:lnTo>
                        <a:pt x="348" y="554"/>
                      </a:lnTo>
                      <a:lnTo>
                        <a:pt x="358" y="594"/>
                      </a:lnTo>
                      <a:lnTo>
                        <a:pt x="360" y="598"/>
                      </a:lnTo>
                      <a:lnTo>
                        <a:pt x="362" y="598"/>
                      </a:lnTo>
                      <a:lnTo>
                        <a:pt x="364" y="598"/>
                      </a:lnTo>
                      <a:lnTo>
                        <a:pt x="364" y="598"/>
                      </a:lnTo>
                      <a:lnTo>
                        <a:pt x="362" y="622"/>
                      </a:lnTo>
                      <a:lnTo>
                        <a:pt x="362" y="622"/>
                      </a:lnTo>
                      <a:lnTo>
                        <a:pt x="360" y="680"/>
                      </a:lnTo>
                      <a:lnTo>
                        <a:pt x="272" y="772"/>
                      </a:lnTo>
                      <a:lnTo>
                        <a:pt x="280" y="778"/>
                      </a:lnTo>
                      <a:lnTo>
                        <a:pt x="360" y="702"/>
                      </a:lnTo>
                      <a:lnTo>
                        <a:pt x="360" y="702"/>
                      </a:lnTo>
                      <a:lnTo>
                        <a:pt x="362" y="756"/>
                      </a:lnTo>
                      <a:lnTo>
                        <a:pt x="312" y="806"/>
                      </a:lnTo>
                      <a:lnTo>
                        <a:pt x="320" y="814"/>
                      </a:lnTo>
                      <a:lnTo>
                        <a:pt x="362" y="772"/>
                      </a:lnTo>
                      <a:lnTo>
                        <a:pt x="362" y="772"/>
                      </a:lnTo>
                      <a:lnTo>
                        <a:pt x="364" y="796"/>
                      </a:lnTo>
                      <a:lnTo>
                        <a:pt x="368" y="822"/>
                      </a:lnTo>
                      <a:lnTo>
                        <a:pt x="370" y="824"/>
                      </a:lnTo>
                      <a:lnTo>
                        <a:pt x="390" y="824"/>
                      </a:lnTo>
                      <a:lnTo>
                        <a:pt x="390" y="822"/>
                      </a:lnTo>
                      <a:lnTo>
                        <a:pt x="390" y="822"/>
                      </a:lnTo>
                      <a:lnTo>
                        <a:pt x="396" y="796"/>
                      </a:lnTo>
                      <a:lnTo>
                        <a:pt x="398" y="772"/>
                      </a:lnTo>
                      <a:lnTo>
                        <a:pt x="442" y="814"/>
                      </a:lnTo>
                      <a:lnTo>
                        <a:pt x="448" y="806"/>
                      </a:lnTo>
                      <a:lnTo>
                        <a:pt x="398" y="754"/>
                      </a:lnTo>
                      <a:lnTo>
                        <a:pt x="398" y="754"/>
                      </a:lnTo>
                      <a:lnTo>
                        <a:pt x="400" y="702"/>
                      </a:lnTo>
                      <a:lnTo>
                        <a:pt x="480" y="778"/>
                      </a:lnTo>
                      <a:lnTo>
                        <a:pt x="488" y="770"/>
                      </a:lnTo>
                      <a:lnTo>
                        <a:pt x="400" y="678"/>
                      </a:lnTo>
                      <a:lnTo>
                        <a:pt x="400" y="678"/>
                      </a:lnTo>
                      <a:lnTo>
                        <a:pt x="396" y="620"/>
                      </a:lnTo>
                      <a:lnTo>
                        <a:pt x="396" y="620"/>
                      </a:lnTo>
                      <a:lnTo>
                        <a:pt x="394" y="600"/>
                      </a:lnTo>
                      <a:lnTo>
                        <a:pt x="396" y="600"/>
                      </a:lnTo>
                      <a:lnTo>
                        <a:pt x="396" y="600"/>
                      </a:lnTo>
                      <a:lnTo>
                        <a:pt x="398" y="600"/>
                      </a:lnTo>
                      <a:lnTo>
                        <a:pt x="400" y="594"/>
                      </a:lnTo>
                      <a:lnTo>
                        <a:pt x="410" y="556"/>
                      </a:lnTo>
                      <a:lnTo>
                        <a:pt x="410" y="556"/>
                      </a:lnTo>
                      <a:lnTo>
                        <a:pt x="414" y="546"/>
                      </a:lnTo>
                      <a:lnTo>
                        <a:pt x="414" y="546"/>
                      </a:lnTo>
                      <a:lnTo>
                        <a:pt x="424" y="530"/>
                      </a:lnTo>
                      <a:lnTo>
                        <a:pt x="430" y="522"/>
                      </a:lnTo>
                      <a:lnTo>
                        <a:pt x="438" y="518"/>
                      </a:lnTo>
                      <a:lnTo>
                        <a:pt x="438" y="518"/>
                      </a:lnTo>
                      <a:lnTo>
                        <a:pt x="446" y="514"/>
                      </a:lnTo>
                      <a:lnTo>
                        <a:pt x="456" y="510"/>
                      </a:lnTo>
                      <a:lnTo>
                        <a:pt x="466" y="508"/>
                      </a:lnTo>
                      <a:lnTo>
                        <a:pt x="476" y="508"/>
                      </a:lnTo>
                      <a:lnTo>
                        <a:pt x="476" y="508"/>
                      </a:lnTo>
                      <a:lnTo>
                        <a:pt x="478" y="508"/>
                      </a:lnTo>
                      <a:lnTo>
                        <a:pt x="478" y="508"/>
                      </a:lnTo>
                      <a:lnTo>
                        <a:pt x="488" y="510"/>
                      </a:lnTo>
                      <a:lnTo>
                        <a:pt x="488" y="510"/>
                      </a:lnTo>
                      <a:lnTo>
                        <a:pt x="522" y="520"/>
                      </a:lnTo>
                      <a:lnTo>
                        <a:pt x="530" y="522"/>
                      </a:lnTo>
                      <a:lnTo>
                        <a:pt x="534" y="520"/>
                      </a:lnTo>
                      <a:lnTo>
                        <a:pt x="534" y="518"/>
                      </a:lnTo>
                      <a:lnTo>
                        <a:pt x="534" y="518"/>
                      </a:lnTo>
                      <a:lnTo>
                        <a:pt x="552" y="530"/>
                      </a:lnTo>
                      <a:lnTo>
                        <a:pt x="552" y="530"/>
                      </a:lnTo>
                      <a:lnTo>
                        <a:pt x="602" y="562"/>
                      </a:lnTo>
                      <a:lnTo>
                        <a:pt x="638" y="684"/>
                      </a:lnTo>
                      <a:lnTo>
                        <a:pt x="648" y="680"/>
                      </a:lnTo>
                      <a:lnTo>
                        <a:pt x="622" y="574"/>
                      </a:lnTo>
                      <a:lnTo>
                        <a:pt x="622" y="574"/>
                      </a:lnTo>
                      <a:lnTo>
                        <a:pt x="668" y="600"/>
                      </a:lnTo>
                      <a:lnTo>
                        <a:pt x="688" y="666"/>
                      </a:lnTo>
                      <a:lnTo>
                        <a:pt x="698" y="664"/>
                      </a:lnTo>
                      <a:lnTo>
                        <a:pt x="684" y="606"/>
                      </a:lnTo>
                      <a:lnTo>
                        <a:pt x="684" y="606"/>
                      </a:lnTo>
                      <a:lnTo>
                        <a:pt x="706" y="616"/>
                      </a:lnTo>
                      <a:lnTo>
                        <a:pt x="728" y="626"/>
                      </a:lnTo>
                      <a:lnTo>
                        <a:pt x="732" y="626"/>
                      </a:lnTo>
                      <a:lnTo>
                        <a:pt x="742" y="608"/>
                      </a:lnTo>
                      <a:lnTo>
                        <a:pt x="740" y="606"/>
                      </a:lnTo>
                      <a:lnTo>
                        <a:pt x="740" y="606"/>
                      </a:lnTo>
                      <a:lnTo>
                        <a:pt x="720" y="590"/>
                      </a:lnTo>
                      <a:lnTo>
                        <a:pt x="700" y="576"/>
                      </a:lnTo>
                      <a:lnTo>
                        <a:pt x="700" y="576"/>
                      </a:lnTo>
                      <a:close/>
                      <a:moveTo>
                        <a:pt x="324" y="424"/>
                      </a:moveTo>
                      <a:lnTo>
                        <a:pt x="310" y="412"/>
                      </a:lnTo>
                      <a:lnTo>
                        <a:pt x="324" y="398"/>
                      </a:lnTo>
                      <a:lnTo>
                        <a:pt x="324" y="398"/>
                      </a:lnTo>
                      <a:lnTo>
                        <a:pt x="342" y="412"/>
                      </a:lnTo>
                      <a:lnTo>
                        <a:pt x="342" y="412"/>
                      </a:lnTo>
                      <a:lnTo>
                        <a:pt x="324" y="424"/>
                      </a:lnTo>
                      <a:lnTo>
                        <a:pt x="324" y="424"/>
                      </a:lnTo>
                      <a:close/>
                      <a:moveTo>
                        <a:pt x="344" y="472"/>
                      </a:moveTo>
                      <a:lnTo>
                        <a:pt x="340" y="452"/>
                      </a:lnTo>
                      <a:lnTo>
                        <a:pt x="340" y="452"/>
                      </a:lnTo>
                      <a:lnTo>
                        <a:pt x="360" y="444"/>
                      </a:lnTo>
                      <a:lnTo>
                        <a:pt x="360" y="444"/>
                      </a:lnTo>
                      <a:lnTo>
                        <a:pt x="362" y="466"/>
                      </a:lnTo>
                      <a:lnTo>
                        <a:pt x="344" y="472"/>
                      </a:lnTo>
                      <a:close/>
                      <a:moveTo>
                        <a:pt x="360" y="380"/>
                      </a:moveTo>
                      <a:lnTo>
                        <a:pt x="360" y="380"/>
                      </a:lnTo>
                      <a:lnTo>
                        <a:pt x="340" y="370"/>
                      </a:lnTo>
                      <a:lnTo>
                        <a:pt x="344" y="352"/>
                      </a:lnTo>
                      <a:lnTo>
                        <a:pt x="364" y="358"/>
                      </a:lnTo>
                      <a:lnTo>
                        <a:pt x="364" y="358"/>
                      </a:lnTo>
                      <a:lnTo>
                        <a:pt x="360" y="380"/>
                      </a:lnTo>
                      <a:lnTo>
                        <a:pt x="360" y="380"/>
                      </a:lnTo>
                      <a:close/>
                      <a:moveTo>
                        <a:pt x="414" y="352"/>
                      </a:moveTo>
                      <a:lnTo>
                        <a:pt x="418" y="370"/>
                      </a:lnTo>
                      <a:lnTo>
                        <a:pt x="418" y="370"/>
                      </a:lnTo>
                      <a:lnTo>
                        <a:pt x="398" y="380"/>
                      </a:lnTo>
                      <a:lnTo>
                        <a:pt x="398" y="380"/>
                      </a:lnTo>
                      <a:lnTo>
                        <a:pt x="396" y="358"/>
                      </a:lnTo>
                      <a:lnTo>
                        <a:pt x="414" y="352"/>
                      </a:lnTo>
                      <a:close/>
                      <a:moveTo>
                        <a:pt x="414" y="472"/>
                      </a:moveTo>
                      <a:lnTo>
                        <a:pt x="394" y="466"/>
                      </a:lnTo>
                      <a:lnTo>
                        <a:pt x="394" y="466"/>
                      </a:lnTo>
                      <a:lnTo>
                        <a:pt x="398" y="444"/>
                      </a:lnTo>
                      <a:lnTo>
                        <a:pt x="398" y="444"/>
                      </a:lnTo>
                      <a:lnTo>
                        <a:pt x="418" y="452"/>
                      </a:lnTo>
                      <a:lnTo>
                        <a:pt x="414" y="472"/>
                      </a:lnTo>
                      <a:close/>
                      <a:moveTo>
                        <a:pt x="434" y="424"/>
                      </a:moveTo>
                      <a:lnTo>
                        <a:pt x="434" y="424"/>
                      </a:lnTo>
                      <a:lnTo>
                        <a:pt x="416" y="412"/>
                      </a:lnTo>
                      <a:lnTo>
                        <a:pt x="416" y="412"/>
                      </a:lnTo>
                      <a:lnTo>
                        <a:pt x="434" y="398"/>
                      </a:lnTo>
                      <a:lnTo>
                        <a:pt x="448" y="412"/>
                      </a:lnTo>
                      <a:lnTo>
                        <a:pt x="434" y="424"/>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5" name="Freeform 25"/>
                <p:cNvSpPr>
                  <a:spLocks noChangeAspect="1" noEditPoints="1"/>
                </p:cNvSpPr>
                <p:nvPr/>
              </p:nvSpPr>
              <p:spPr bwMode="auto">
                <a:xfrm rot="20016556">
                  <a:off x="7678235" y="2380703"/>
                  <a:ext cx="824672" cy="946846"/>
                </a:xfrm>
                <a:custGeom>
                  <a:avLst/>
                  <a:gdLst>
                    <a:gd name="T0" fmla="*/ 702 w 756"/>
                    <a:gd name="T1" fmla="*/ 598 h 868"/>
                    <a:gd name="T2" fmla="*/ 720 w 756"/>
                    <a:gd name="T3" fmla="*/ 502 h 868"/>
                    <a:gd name="T4" fmla="*/ 606 w 756"/>
                    <a:gd name="T5" fmla="*/ 484 h 868"/>
                    <a:gd name="T6" fmla="*/ 586 w 756"/>
                    <a:gd name="T7" fmla="*/ 454 h 868"/>
                    <a:gd name="T8" fmla="*/ 626 w 756"/>
                    <a:gd name="T9" fmla="*/ 378 h 868"/>
                    <a:gd name="T10" fmla="*/ 578 w 756"/>
                    <a:gd name="T11" fmla="*/ 376 h 868"/>
                    <a:gd name="T12" fmla="*/ 656 w 756"/>
                    <a:gd name="T13" fmla="*/ 298 h 868"/>
                    <a:gd name="T14" fmla="*/ 734 w 756"/>
                    <a:gd name="T15" fmla="*/ 238 h 868"/>
                    <a:gd name="T16" fmla="*/ 752 w 756"/>
                    <a:gd name="T17" fmla="*/ 214 h 868"/>
                    <a:gd name="T18" fmla="*/ 724 w 756"/>
                    <a:gd name="T19" fmla="*/ 220 h 868"/>
                    <a:gd name="T20" fmla="*/ 608 w 756"/>
                    <a:gd name="T21" fmla="*/ 274 h 868"/>
                    <a:gd name="T22" fmla="*/ 528 w 756"/>
                    <a:gd name="T23" fmla="*/ 290 h 868"/>
                    <a:gd name="T24" fmla="*/ 548 w 756"/>
                    <a:gd name="T25" fmla="*/ 246 h 868"/>
                    <a:gd name="T26" fmla="*/ 474 w 756"/>
                    <a:gd name="T27" fmla="*/ 268 h 868"/>
                    <a:gd name="T28" fmla="*/ 450 w 756"/>
                    <a:gd name="T29" fmla="*/ 192 h 868"/>
                    <a:gd name="T30" fmla="*/ 496 w 756"/>
                    <a:gd name="T31" fmla="*/ 112 h 868"/>
                    <a:gd name="T32" fmla="*/ 398 w 756"/>
                    <a:gd name="T33" fmla="*/ 108 h 868"/>
                    <a:gd name="T34" fmla="*/ 382 w 756"/>
                    <a:gd name="T35" fmla="*/ 0 h 868"/>
                    <a:gd name="T36" fmla="*/ 374 w 756"/>
                    <a:gd name="T37" fmla="*/ 10 h 868"/>
                    <a:gd name="T38" fmla="*/ 310 w 756"/>
                    <a:gd name="T39" fmla="*/ 64 h 868"/>
                    <a:gd name="T40" fmla="*/ 342 w 756"/>
                    <a:gd name="T41" fmla="*/ 200 h 868"/>
                    <a:gd name="T42" fmla="*/ 308 w 756"/>
                    <a:gd name="T43" fmla="*/ 192 h 868"/>
                    <a:gd name="T44" fmla="*/ 282 w 756"/>
                    <a:gd name="T45" fmla="*/ 268 h 868"/>
                    <a:gd name="T46" fmla="*/ 206 w 756"/>
                    <a:gd name="T47" fmla="*/ 246 h 868"/>
                    <a:gd name="T48" fmla="*/ 228 w 756"/>
                    <a:gd name="T49" fmla="*/ 290 h 868"/>
                    <a:gd name="T50" fmla="*/ 140 w 756"/>
                    <a:gd name="T51" fmla="*/ 272 h 868"/>
                    <a:gd name="T52" fmla="*/ 30 w 756"/>
                    <a:gd name="T53" fmla="*/ 226 h 868"/>
                    <a:gd name="T54" fmla="*/ 0 w 756"/>
                    <a:gd name="T55" fmla="*/ 220 h 868"/>
                    <a:gd name="T56" fmla="*/ 24 w 756"/>
                    <a:gd name="T57" fmla="*/ 244 h 868"/>
                    <a:gd name="T58" fmla="*/ 126 w 756"/>
                    <a:gd name="T59" fmla="*/ 314 h 868"/>
                    <a:gd name="T60" fmla="*/ 190 w 756"/>
                    <a:gd name="T61" fmla="*/ 408 h 868"/>
                    <a:gd name="T62" fmla="*/ 134 w 756"/>
                    <a:gd name="T63" fmla="*/ 386 h 868"/>
                    <a:gd name="T64" fmla="*/ 134 w 756"/>
                    <a:gd name="T65" fmla="*/ 482 h 868"/>
                    <a:gd name="T66" fmla="*/ 152 w 756"/>
                    <a:gd name="T67" fmla="*/ 484 h 868"/>
                    <a:gd name="T68" fmla="*/ 144 w 756"/>
                    <a:gd name="T69" fmla="*/ 536 h 868"/>
                    <a:gd name="T70" fmla="*/ 54 w 756"/>
                    <a:gd name="T71" fmla="*/ 600 h 868"/>
                    <a:gd name="T72" fmla="*/ 0 w 756"/>
                    <a:gd name="T73" fmla="*/ 648 h 868"/>
                    <a:gd name="T74" fmla="*/ 32 w 756"/>
                    <a:gd name="T75" fmla="*/ 646 h 868"/>
                    <a:gd name="T76" fmla="*/ 148 w 756"/>
                    <a:gd name="T77" fmla="*/ 592 h 868"/>
                    <a:gd name="T78" fmla="*/ 228 w 756"/>
                    <a:gd name="T79" fmla="*/ 578 h 868"/>
                    <a:gd name="T80" fmla="*/ 210 w 756"/>
                    <a:gd name="T81" fmla="*/ 622 h 868"/>
                    <a:gd name="T82" fmla="*/ 282 w 756"/>
                    <a:gd name="T83" fmla="*/ 600 h 868"/>
                    <a:gd name="T84" fmla="*/ 308 w 756"/>
                    <a:gd name="T85" fmla="*/ 674 h 868"/>
                    <a:gd name="T86" fmla="*/ 262 w 756"/>
                    <a:gd name="T87" fmla="*/ 756 h 868"/>
                    <a:gd name="T88" fmla="*/ 358 w 756"/>
                    <a:gd name="T89" fmla="*/ 758 h 868"/>
                    <a:gd name="T90" fmla="*/ 374 w 756"/>
                    <a:gd name="T91" fmla="*/ 868 h 868"/>
                    <a:gd name="T92" fmla="*/ 384 w 756"/>
                    <a:gd name="T93" fmla="*/ 840 h 868"/>
                    <a:gd name="T94" fmla="*/ 402 w 756"/>
                    <a:gd name="T95" fmla="*/ 740 h 868"/>
                    <a:gd name="T96" fmla="*/ 422 w 756"/>
                    <a:gd name="T97" fmla="*/ 650 h 868"/>
                    <a:gd name="T98" fmla="*/ 452 w 756"/>
                    <a:gd name="T99" fmla="*/ 676 h 868"/>
                    <a:gd name="T100" fmla="*/ 478 w 756"/>
                    <a:gd name="T101" fmla="*/ 600 h 868"/>
                    <a:gd name="T102" fmla="*/ 552 w 756"/>
                    <a:gd name="T103" fmla="*/ 618 h 868"/>
                    <a:gd name="T104" fmla="*/ 546 w 756"/>
                    <a:gd name="T105" fmla="*/ 580 h 868"/>
                    <a:gd name="T106" fmla="*/ 656 w 756"/>
                    <a:gd name="T107" fmla="*/ 678 h 868"/>
                    <a:gd name="T108" fmla="*/ 728 w 756"/>
                    <a:gd name="T109" fmla="*/ 642 h 868"/>
                    <a:gd name="T110" fmla="*/ 756 w 756"/>
                    <a:gd name="T111" fmla="*/ 648 h 868"/>
                    <a:gd name="T112" fmla="*/ 474 w 756"/>
                    <a:gd name="T113" fmla="*/ 472 h 868"/>
                    <a:gd name="T114" fmla="*/ 454 w 756"/>
                    <a:gd name="T115" fmla="*/ 304 h 868"/>
                    <a:gd name="T116" fmla="*/ 298 w 756"/>
                    <a:gd name="T117" fmla="*/ 370 h 868"/>
                    <a:gd name="T118" fmla="*/ 312 w 756"/>
                    <a:gd name="T119" fmla="*/ 454 h 868"/>
                    <a:gd name="T120" fmla="*/ 358 w 756"/>
                    <a:gd name="T121" fmla="*/ 468 h 868"/>
                    <a:gd name="T122" fmla="*/ 398 w 756"/>
                    <a:gd name="T123" fmla="*/ 468 h 868"/>
                    <a:gd name="T124" fmla="*/ 398 w 756"/>
                    <a:gd name="T125" fmla="*/ 46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6" h="868">
                      <a:moveTo>
                        <a:pt x="748" y="642"/>
                      </a:moveTo>
                      <a:lnTo>
                        <a:pt x="748" y="642"/>
                      </a:lnTo>
                      <a:lnTo>
                        <a:pt x="732" y="632"/>
                      </a:lnTo>
                      <a:lnTo>
                        <a:pt x="734" y="630"/>
                      </a:lnTo>
                      <a:lnTo>
                        <a:pt x="734" y="630"/>
                      </a:lnTo>
                      <a:lnTo>
                        <a:pt x="736" y="626"/>
                      </a:lnTo>
                      <a:lnTo>
                        <a:pt x="734" y="624"/>
                      </a:lnTo>
                      <a:lnTo>
                        <a:pt x="734" y="624"/>
                      </a:lnTo>
                      <a:lnTo>
                        <a:pt x="702" y="598"/>
                      </a:lnTo>
                      <a:lnTo>
                        <a:pt x="670" y="576"/>
                      </a:lnTo>
                      <a:lnTo>
                        <a:pt x="732" y="558"/>
                      </a:lnTo>
                      <a:lnTo>
                        <a:pt x="730" y="548"/>
                      </a:lnTo>
                      <a:lnTo>
                        <a:pt x="654" y="566"/>
                      </a:lnTo>
                      <a:lnTo>
                        <a:pt x="654" y="566"/>
                      </a:lnTo>
                      <a:lnTo>
                        <a:pt x="632" y="554"/>
                      </a:lnTo>
                      <a:lnTo>
                        <a:pt x="632" y="554"/>
                      </a:lnTo>
                      <a:lnTo>
                        <a:pt x="610" y="534"/>
                      </a:lnTo>
                      <a:lnTo>
                        <a:pt x="720" y="502"/>
                      </a:lnTo>
                      <a:lnTo>
                        <a:pt x="718" y="490"/>
                      </a:lnTo>
                      <a:lnTo>
                        <a:pt x="598" y="520"/>
                      </a:lnTo>
                      <a:lnTo>
                        <a:pt x="598" y="520"/>
                      </a:lnTo>
                      <a:lnTo>
                        <a:pt x="588" y="504"/>
                      </a:lnTo>
                      <a:lnTo>
                        <a:pt x="578" y="490"/>
                      </a:lnTo>
                      <a:lnTo>
                        <a:pt x="570" y="474"/>
                      </a:lnTo>
                      <a:lnTo>
                        <a:pt x="566" y="460"/>
                      </a:lnTo>
                      <a:lnTo>
                        <a:pt x="566" y="460"/>
                      </a:lnTo>
                      <a:lnTo>
                        <a:pt x="606" y="484"/>
                      </a:lnTo>
                      <a:lnTo>
                        <a:pt x="616" y="490"/>
                      </a:lnTo>
                      <a:lnTo>
                        <a:pt x="622" y="492"/>
                      </a:lnTo>
                      <a:lnTo>
                        <a:pt x="624" y="492"/>
                      </a:lnTo>
                      <a:lnTo>
                        <a:pt x="626" y="490"/>
                      </a:lnTo>
                      <a:lnTo>
                        <a:pt x="626" y="490"/>
                      </a:lnTo>
                      <a:lnTo>
                        <a:pt x="626" y="488"/>
                      </a:lnTo>
                      <a:lnTo>
                        <a:pt x="622" y="482"/>
                      </a:lnTo>
                      <a:lnTo>
                        <a:pt x="586" y="454"/>
                      </a:lnTo>
                      <a:lnTo>
                        <a:pt x="586" y="454"/>
                      </a:lnTo>
                      <a:lnTo>
                        <a:pt x="576" y="444"/>
                      </a:lnTo>
                      <a:lnTo>
                        <a:pt x="570" y="434"/>
                      </a:lnTo>
                      <a:lnTo>
                        <a:pt x="570" y="434"/>
                      </a:lnTo>
                      <a:lnTo>
                        <a:pt x="576" y="424"/>
                      </a:lnTo>
                      <a:lnTo>
                        <a:pt x="586" y="414"/>
                      </a:lnTo>
                      <a:lnTo>
                        <a:pt x="586" y="414"/>
                      </a:lnTo>
                      <a:lnTo>
                        <a:pt x="622" y="386"/>
                      </a:lnTo>
                      <a:lnTo>
                        <a:pt x="626" y="380"/>
                      </a:lnTo>
                      <a:lnTo>
                        <a:pt x="626" y="378"/>
                      </a:lnTo>
                      <a:lnTo>
                        <a:pt x="624" y="374"/>
                      </a:lnTo>
                      <a:lnTo>
                        <a:pt x="622" y="374"/>
                      </a:lnTo>
                      <a:lnTo>
                        <a:pt x="622" y="374"/>
                      </a:lnTo>
                      <a:lnTo>
                        <a:pt x="616" y="376"/>
                      </a:lnTo>
                      <a:lnTo>
                        <a:pt x="606" y="382"/>
                      </a:lnTo>
                      <a:lnTo>
                        <a:pt x="566" y="408"/>
                      </a:lnTo>
                      <a:lnTo>
                        <a:pt x="566" y="408"/>
                      </a:lnTo>
                      <a:lnTo>
                        <a:pt x="570" y="392"/>
                      </a:lnTo>
                      <a:lnTo>
                        <a:pt x="578" y="376"/>
                      </a:lnTo>
                      <a:lnTo>
                        <a:pt x="588" y="362"/>
                      </a:lnTo>
                      <a:lnTo>
                        <a:pt x="600" y="346"/>
                      </a:lnTo>
                      <a:lnTo>
                        <a:pt x="716" y="374"/>
                      </a:lnTo>
                      <a:lnTo>
                        <a:pt x="718" y="362"/>
                      </a:lnTo>
                      <a:lnTo>
                        <a:pt x="612" y="332"/>
                      </a:lnTo>
                      <a:lnTo>
                        <a:pt x="612" y="332"/>
                      </a:lnTo>
                      <a:lnTo>
                        <a:pt x="636" y="308"/>
                      </a:lnTo>
                      <a:lnTo>
                        <a:pt x="636" y="308"/>
                      </a:lnTo>
                      <a:lnTo>
                        <a:pt x="656" y="298"/>
                      </a:lnTo>
                      <a:lnTo>
                        <a:pt x="728" y="316"/>
                      </a:lnTo>
                      <a:lnTo>
                        <a:pt x="730" y="306"/>
                      </a:lnTo>
                      <a:lnTo>
                        <a:pt x="670" y="288"/>
                      </a:lnTo>
                      <a:lnTo>
                        <a:pt x="670" y="288"/>
                      </a:lnTo>
                      <a:lnTo>
                        <a:pt x="702" y="266"/>
                      </a:lnTo>
                      <a:lnTo>
                        <a:pt x="732" y="242"/>
                      </a:lnTo>
                      <a:lnTo>
                        <a:pt x="734" y="240"/>
                      </a:lnTo>
                      <a:lnTo>
                        <a:pt x="734" y="238"/>
                      </a:lnTo>
                      <a:lnTo>
                        <a:pt x="734" y="238"/>
                      </a:lnTo>
                      <a:lnTo>
                        <a:pt x="732" y="236"/>
                      </a:lnTo>
                      <a:lnTo>
                        <a:pt x="732" y="236"/>
                      </a:lnTo>
                      <a:lnTo>
                        <a:pt x="748" y="226"/>
                      </a:lnTo>
                      <a:lnTo>
                        <a:pt x="756" y="220"/>
                      </a:lnTo>
                      <a:lnTo>
                        <a:pt x="756" y="220"/>
                      </a:lnTo>
                      <a:lnTo>
                        <a:pt x="756" y="220"/>
                      </a:lnTo>
                      <a:lnTo>
                        <a:pt x="756" y="220"/>
                      </a:lnTo>
                      <a:lnTo>
                        <a:pt x="754" y="216"/>
                      </a:lnTo>
                      <a:lnTo>
                        <a:pt x="752" y="214"/>
                      </a:lnTo>
                      <a:lnTo>
                        <a:pt x="752" y="214"/>
                      </a:lnTo>
                      <a:lnTo>
                        <a:pt x="752" y="214"/>
                      </a:lnTo>
                      <a:lnTo>
                        <a:pt x="752" y="212"/>
                      </a:lnTo>
                      <a:lnTo>
                        <a:pt x="744" y="218"/>
                      </a:lnTo>
                      <a:lnTo>
                        <a:pt x="744" y="218"/>
                      </a:lnTo>
                      <a:lnTo>
                        <a:pt x="728" y="226"/>
                      </a:lnTo>
                      <a:lnTo>
                        <a:pt x="726" y="224"/>
                      </a:lnTo>
                      <a:lnTo>
                        <a:pt x="726" y="224"/>
                      </a:lnTo>
                      <a:lnTo>
                        <a:pt x="724" y="220"/>
                      </a:lnTo>
                      <a:lnTo>
                        <a:pt x="720" y="222"/>
                      </a:lnTo>
                      <a:lnTo>
                        <a:pt x="720" y="222"/>
                      </a:lnTo>
                      <a:lnTo>
                        <a:pt x="684" y="236"/>
                      </a:lnTo>
                      <a:lnTo>
                        <a:pt x="648" y="252"/>
                      </a:lnTo>
                      <a:lnTo>
                        <a:pt x="664" y="190"/>
                      </a:lnTo>
                      <a:lnTo>
                        <a:pt x="654" y="186"/>
                      </a:lnTo>
                      <a:lnTo>
                        <a:pt x="632" y="260"/>
                      </a:lnTo>
                      <a:lnTo>
                        <a:pt x="632" y="260"/>
                      </a:lnTo>
                      <a:lnTo>
                        <a:pt x="608" y="274"/>
                      </a:lnTo>
                      <a:lnTo>
                        <a:pt x="608" y="274"/>
                      </a:lnTo>
                      <a:lnTo>
                        <a:pt x="580" y="282"/>
                      </a:lnTo>
                      <a:lnTo>
                        <a:pt x="608" y="172"/>
                      </a:lnTo>
                      <a:lnTo>
                        <a:pt x="598" y="168"/>
                      </a:lnTo>
                      <a:lnTo>
                        <a:pt x="564" y="286"/>
                      </a:lnTo>
                      <a:lnTo>
                        <a:pt x="564" y="286"/>
                      </a:lnTo>
                      <a:lnTo>
                        <a:pt x="546" y="288"/>
                      </a:lnTo>
                      <a:lnTo>
                        <a:pt x="528" y="290"/>
                      </a:lnTo>
                      <a:lnTo>
                        <a:pt x="528" y="290"/>
                      </a:lnTo>
                      <a:lnTo>
                        <a:pt x="510" y="288"/>
                      </a:lnTo>
                      <a:lnTo>
                        <a:pt x="496" y="284"/>
                      </a:lnTo>
                      <a:lnTo>
                        <a:pt x="496" y="284"/>
                      </a:lnTo>
                      <a:lnTo>
                        <a:pt x="528" y="266"/>
                      </a:lnTo>
                      <a:lnTo>
                        <a:pt x="546" y="258"/>
                      </a:lnTo>
                      <a:lnTo>
                        <a:pt x="552" y="252"/>
                      </a:lnTo>
                      <a:lnTo>
                        <a:pt x="552" y="250"/>
                      </a:lnTo>
                      <a:lnTo>
                        <a:pt x="550" y="246"/>
                      </a:lnTo>
                      <a:lnTo>
                        <a:pt x="548" y="246"/>
                      </a:lnTo>
                      <a:lnTo>
                        <a:pt x="548" y="246"/>
                      </a:lnTo>
                      <a:lnTo>
                        <a:pt x="538" y="248"/>
                      </a:lnTo>
                      <a:lnTo>
                        <a:pt x="500" y="264"/>
                      </a:lnTo>
                      <a:lnTo>
                        <a:pt x="500" y="264"/>
                      </a:lnTo>
                      <a:lnTo>
                        <a:pt x="488" y="266"/>
                      </a:lnTo>
                      <a:lnTo>
                        <a:pt x="478" y="268"/>
                      </a:lnTo>
                      <a:lnTo>
                        <a:pt x="478" y="268"/>
                      </a:lnTo>
                      <a:lnTo>
                        <a:pt x="474" y="268"/>
                      </a:lnTo>
                      <a:lnTo>
                        <a:pt x="474" y="268"/>
                      </a:lnTo>
                      <a:lnTo>
                        <a:pt x="468" y="256"/>
                      </a:lnTo>
                      <a:lnTo>
                        <a:pt x="466" y="244"/>
                      </a:lnTo>
                      <a:lnTo>
                        <a:pt x="466" y="244"/>
                      </a:lnTo>
                      <a:lnTo>
                        <a:pt x="458" y="198"/>
                      </a:lnTo>
                      <a:lnTo>
                        <a:pt x="456" y="192"/>
                      </a:lnTo>
                      <a:lnTo>
                        <a:pt x="452" y="192"/>
                      </a:lnTo>
                      <a:lnTo>
                        <a:pt x="450" y="192"/>
                      </a:lnTo>
                      <a:lnTo>
                        <a:pt x="450" y="192"/>
                      </a:lnTo>
                      <a:lnTo>
                        <a:pt x="450" y="192"/>
                      </a:lnTo>
                      <a:lnTo>
                        <a:pt x="448" y="194"/>
                      </a:lnTo>
                      <a:lnTo>
                        <a:pt x="448" y="202"/>
                      </a:lnTo>
                      <a:lnTo>
                        <a:pt x="450" y="258"/>
                      </a:lnTo>
                      <a:lnTo>
                        <a:pt x="450" y="258"/>
                      </a:lnTo>
                      <a:lnTo>
                        <a:pt x="438" y="246"/>
                      </a:lnTo>
                      <a:lnTo>
                        <a:pt x="428" y="232"/>
                      </a:lnTo>
                      <a:lnTo>
                        <a:pt x="420" y="216"/>
                      </a:lnTo>
                      <a:lnTo>
                        <a:pt x="412" y="198"/>
                      </a:lnTo>
                      <a:lnTo>
                        <a:pt x="496" y="112"/>
                      </a:lnTo>
                      <a:lnTo>
                        <a:pt x="486" y="104"/>
                      </a:lnTo>
                      <a:lnTo>
                        <a:pt x="408" y="180"/>
                      </a:lnTo>
                      <a:lnTo>
                        <a:pt x="408" y="180"/>
                      </a:lnTo>
                      <a:lnTo>
                        <a:pt x="400" y="148"/>
                      </a:lnTo>
                      <a:lnTo>
                        <a:pt x="400" y="148"/>
                      </a:lnTo>
                      <a:lnTo>
                        <a:pt x="400" y="126"/>
                      </a:lnTo>
                      <a:lnTo>
                        <a:pt x="452" y="72"/>
                      </a:lnTo>
                      <a:lnTo>
                        <a:pt x="444" y="64"/>
                      </a:lnTo>
                      <a:lnTo>
                        <a:pt x="398" y="108"/>
                      </a:lnTo>
                      <a:lnTo>
                        <a:pt x="398" y="108"/>
                      </a:lnTo>
                      <a:lnTo>
                        <a:pt x="396" y="70"/>
                      </a:lnTo>
                      <a:lnTo>
                        <a:pt x="390" y="30"/>
                      </a:lnTo>
                      <a:lnTo>
                        <a:pt x="388" y="28"/>
                      </a:lnTo>
                      <a:lnTo>
                        <a:pt x="386" y="28"/>
                      </a:lnTo>
                      <a:lnTo>
                        <a:pt x="384" y="28"/>
                      </a:lnTo>
                      <a:lnTo>
                        <a:pt x="384" y="28"/>
                      </a:lnTo>
                      <a:lnTo>
                        <a:pt x="382" y="10"/>
                      </a:lnTo>
                      <a:lnTo>
                        <a:pt x="382" y="0"/>
                      </a:lnTo>
                      <a:lnTo>
                        <a:pt x="382" y="0"/>
                      </a:lnTo>
                      <a:lnTo>
                        <a:pt x="382" y="0"/>
                      </a:lnTo>
                      <a:lnTo>
                        <a:pt x="382" y="0"/>
                      </a:lnTo>
                      <a:lnTo>
                        <a:pt x="378" y="0"/>
                      </a:lnTo>
                      <a:lnTo>
                        <a:pt x="374" y="0"/>
                      </a:lnTo>
                      <a:lnTo>
                        <a:pt x="374" y="0"/>
                      </a:lnTo>
                      <a:lnTo>
                        <a:pt x="374" y="0"/>
                      </a:lnTo>
                      <a:lnTo>
                        <a:pt x="374" y="0"/>
                      </a:lnTo>
                      <a:lnTo>
                        <a:pt x="374" y="10"/>
                      </a:lnTo>
                      <a:lnTo>
                        <a:pt x="374" y="10"/>
                      </a:lnTo>
                      <a:lnTo>
                        <a:pt x="374" y="28"/>
                      </a:lnTo>
                      <a:lnTo>
                        <a:pt x="370" y="28"/>
                      </a:lnTo>
                      <a:lnTo>
                        <a:pt x="366" y="28"/>
                      </a:lnTo>
                      <a:lnTo>
                        <a:pt x="366" y="30"/>
                      </a:lnTo>
                      <a:lnTo>
                        <a:pt x="366" y="30"/>
                      </a:lnTo>
                      <a:lnTo>
                        <a:pt x="358" y="70"/>
                      </a:lnTo>
                      <a:lnTo>
                        <a:pt x="356" y="110"/>
                      </a:lnTo>
                      <a:lnTo>
                        <a:pt x="310" y="64"/>
                      </a:lnTo>
                      <a:lnTo>
                        <a:pt x="302" y="72"/>
                      </a:lnTo>
                      <a:lnTo>
                        <a:pt x="356" y="128"/>
                      </a:lnTo>
                      <a:lnTo>
                        <a:pt x="356" y="128"/>
                      </a:lnTo>
                      <a:lnTo>
                        <a:pt x="356" y="154"/>
                      </a:lnTo>
                      <a:lnTo>
                        <a:pt x="356" y="154"/>
                      </a:lnTo>
                      <a:lnTo>
                        <a:pt x="348" y="182"/>
                      </a:lnTo>
                      <a:lnTo>
                        <a:pt x="266" y="104"/>
                      </a:lnTo>
                      <a:lnTo>
                        <a:pt x="258" y="112"/>
                      </a:lnTo>
                      <a:lnTo>
                        <a:pt x="342" y="200"/>
                      </a:lnTo>
                      <a:lnTo>
                        <a:pt x="342" y="200"/>
                      </a:lnTo>
                      <a:lnTo>
                        <a:pt x="336" y="218"/>
                      </a:lnTo>
                      <a:lnTo>
                        <a:pt x="328" y="234"/>
                      </a:lnTo>
                      <a:lnTo>
                        <a:pt x="318" y="246"/>
                      </a:lnTo>
                      <a:lnTo>
                        <a:pt x="308" y="258"/>
                      </a:lnTo>
                      <a:lnTo>
                        <a:pt x="308" y="258"/>
                      </a:lnTo>
                      <a:lnTo>
                        <a:pt x="308" y="202"/>
                      </a:lnTo>
                      <a:lnTo>
                        <a:pt x="308" y="194"/>
                      </a:lnTo>
                      <a:lnTo>
                        <a:pt x="308" y="192"/>
                      </a:lnTo>
                      <a:lnTo>
                        <a:pt x="306" y="192"/>
                      </a:lnTo>
                      <a:lnTo>
                        <a:pt x="304" y="192"/>
                      </a:lnTo>
                      <a:lnTo>
                        <a:pt x="304" y="192"/>
                      </a:lnTo>
                      <a:lnTo>
                        <a:pt x="302" y="192"/>
                      </a:lnTo>
                      <a:lnTo>
                        <a:pt x="298" y="198"/>
                      </a:lnTo>
                      <a:lnTo>
                        <a:pt x="292" y="244"/>
                      </a:lnTo>
                      <a:lnTo>
                        <a:pt x="292" y="244"/>
                      </a:lnTo>
                      <a:lnTo>
                        <a:pt x="288" y="256"/>
                      </a:lnTo>
                      <a:lnTo>
                        <a:pt x="282" y="268"/>
                      </a:lnTo>
                      <a:lnTo>
                        <a:pt x="282" y="268"/>
                      </a:lnTo>
                      <a:lnTo>
                        <a:pt x="278" y="268"/>
                      </a:lnTo>
                      <a:lnTo>
                        <a:pt x="278" y="268"/>
                      </a:lnTo>
                      <a:lnTo>
                        <a:pt x="268" y="266"/>
                      </a:lnTo>
                      <a:lnTo>
                        <a:pt x="256" y="264"/>
                      </a:lnTo>
                      <a:lnTo>
                        <a:pt x="256" y="264"/>
                      </a:lnTo>
                      <a:lnTo>
                        <a:pt x="218" y="248"/>
                      </a:lnTo>
                      <a:lnTo>
                        <a:pt x="210" y="246"/>
                      </a:lnTo>
                      <a:lnTo>
                        <a:pt x="206" y="246"/>
                      </a:lnTo>
                      <a:lnTo>
                        <a:pt x="206" y="250"/>
                      </a:lnTo>
                      <a:lnTo>
                        <a:pt x="206" y="250"/>
                      </a:lnTo>
                      <a:lnTo>
                        <a:pt x="206" y="252"/>
                      </a:lnTo>
                      <a:lnTo>
                        <a:pt x="212" y="258"/>
                      </a:lnTo>
                      <a:lnTo>
                        <a:pt x="228" y="266"/>
                      </a:lnTo>
                      <a:lnTo>
                        <a:pt x="262" y="284"/>
                      </a:lnTo>
                      <a:lnTo>
                        <a:pt x="262" y="284"/>
                      </a:lnTo>
                      <a:lnTo>
                        <a:pt x="246" y="288"/>
                      </a:lnTo>
                      <a:lnTo>
                        <a:pt x="228" y="290"/>
                      </a:lnTo>
                      <a:lnTo>
                        <a:pt x="228" y="290"/>
                      </a:lnTo>
                      <a:lnTo>
                        <a:pt x="210" y="288"/>
                      </a:lnTo>
                      <a:lnTo>
                        <a:pt x="190" y="286"/>
                      </a:lnTo>
                      <a:lnTo>
                        <a:pt x="158" y="172"/>
                      </a:lnTo>
                      <a:lnTo>
                        <a:pt x="146" y="174"/>
                      </a:lnTo>
                      <a:lnTo>
                        <a:pt x="174" y="282"/>
                      </a:lnTo>
                      <a:lnTo>
                        <a:pt x="174" y="282"/>
                      </a:lnTo>
                      <a:lnTo>
                        <a:pt x="140" y="272"/>
                      </a:lnTo>
                      <a:lnTo>
                        <a:pt x="140" y="272"/>
                      </a:lnTo>
                      <a:lnTo>
                        <a:pt x="122" y="262"/>
                      </a:lnTo>
                      <a:lnTo>
                        <a:pt x="102" y="190"/>
                      </a:lnTo>
                      <a:lnTo>
                        <a:pt x="92" y="192"/>
                      </a:lnTo>
                      <a:lnTo>
                        <a:pt x="106" y="254"/>
                      </a:lnTo>
                      <a:lnTo>
                        <a:pt x="106" y="254"/>
                      </a:lnTo>
                      <a:lnTo>
                        <a:pt x="72" y="236"/>
                      </a:lnTo>
                      <a:lnTo>
                        <a:pt x="36" y="222"/>
                      </a:lnTo>
                      <a:lnTo>
                        <a:pt x="32" y="222"/>
                      </a:lnTo>
                      <a:lnTo>
                        <a:pt x="30" y="226"/>
                      </a:lnTo>
                      <a:lnTo>
                        <a:pt x="30" y="226"/>
                      </a:lnTo>
                      <a:lnTo>
                        <a:pt x="14" y="218"/>
                      </a:lnTo>
                      <a:lnTo>
                        <a:pt x="4" y="212"/>
                      </a:lnTo>
                      <a:lnTo>
                        <a:pt x="4" y="214"/>
                      </a:lnTo>
                      <a:lnTo>
                        <a:pt x="4" y="214"/>
                      </a:lnTo>
                      <a:lnTo>
                        <a:pt x="4" y="214"/>
                      </a:lnTo>
                      <a:lnTo>
                        <a:pt x="2" y="216"/>
                      </a:lnTo>
                      <a:lnTo>
                        <a:pt x="0" y="220"/>
                      </a:lnTo>
                      <a:lnTo>
                        <a:pt x="0" y="220"/>
                      </a:lnTo>
                      <a:lnTo>
                        <a:pt x="0" y="220"/>
                      </a:lnTo>
                      <a:lnTo>
                        <a:pt x="0" y="220"/>
                      </a:lnTo>
                      <a:lnTo>
                        <a:pt x="10" y="226"/>
                      </a:lnTo>
                      <a:lnTo>
                        <a:pt x="10" y="226"/>
                      </a:lnTo>
                      <a:lnTo>
                        <a:pt x="24" y="236"/>
                      </a:lnTo>
                      <a:lnTo>
                        <a:pt x="22" y="238"/>
                      </a:lnTo>
                      <a:lnTo>
                        <a:pt x="22" y="238"/>
                      </a:lnTo>
                      <a:lnTo>
                        <a:pt x="20" y="242"/>
                      </a:lnTo>
                      <a:lnTo>
                        <a:pt x="24" y="244"/>
                      </a:lnTo>
                      <a:lnTo>
                        <a:pt x="24" y="244"/>
                      </a:lnTo>
                      <a:lnTo>
                        <a:pt x="54" y="268"/>
                      </a:lnTo>
                      <a:lnTo>
                        <a:pt x="86" y="292"/>
                      </a:lnTo>
                      <a:lnTo>
                        <a:pt x="24" y="310"/>
                      </a:lnTo>
                      <a:lnTo>
                        <a:pt x="26" y="318"/>
                      </a:lnTo>
                      <a:lnTo>
                        <a:pt x="102" y="300"/>
                      </a:lnTo>
                      <a:lnTo>
                        <a:pt x="102" y="300"/>
                      </a:lnTo>
                      <a:lnTo>
                        <a:pt x="126" y="314"/>
                      </a:lnTo>
                      <a:lnTo>
                        <a:pt x="126" y="314"/>
                      </a:lnTo>
                      <a:lnTo>
                        <a:pt x="146" y="334"/>
                      </a:lnTo>
                      <a:lnTo>
                        <a:pt x="36" y="366"/>
                      </a:lnTo>
                      <a:lnTo>
                        <a:pt x="40" y="376"/>
                      </a:lnTo>
                      <a:lnTo>
                        <a:pt x="158" y="348"/>
                      </a:lnTo>
                      <a:lnTo>
                        <a:pt x="158" y="348"/>
                      </a:lnTo>
                      <a:lnTo>
                        <a:pt x="170" y="362"/>
                      </a:lnTo>
                      <a:lnTo>
                        <a:pt x="180" y="378"/>
                      </a:lnTo>
                      <a:lnTo>
                        <a:pt x="186" y="392"/>
                      </a:lnTo>
                      <a:lnTo>
                        <a:pt x="190" y="408"/>
                      </a:lnTo>
                      <a:lnTo>
                        <a:pt x="190" y="408"/>
                      </a:lnTo>
                      <a:lnTo>
                        <a:pt x="152" y="382"/>
                      </a:lnTo>
                      <a:lnTo>
                        <a:pt x="140" y="376"/>
                      </a:lnTo>
                      <a:lnTo>
                        <a:pt x="136" y="374"/>
                      </a:lnTo>
                      <a:lnTo>
                        <a:pt x="132" y="374"/>
                      </a:lnTo>
                      <a:lnTo>
                        <a:pt x="132" y="378"/>
                      </a:lnTo>
                      <a:lnTo>
                        <a:pt x="132" y="378"/>
                      </a:lnTo>
                      <a:lnTo>
                        <a:pt x="130" y="380"/>
                      </a:lnTo>
                      <a:lnTo>
                        <a:pt x="134" y="386"/>
                      </a:lnTo>
                      <a:lnTo>
                        <a:pt x="170" y="414"/>
                      </a:lnTo>
                      <a:lnTo>
                        <a:pt x="170" y="414"/>
                      </a:lnTo>
                      <a:lnTo>
                        <a:pt x="180" y="424"/>
                      </a:lnTo>
                      <a:lnTo>
                        <a:pt x="186" y="434"/>
                      </a:lnTo>
                      <a:lnTo>
                        <a:pt x="186" y="434"/>
                      </a:lnTo>
                      <a:lnTo>
                        <a:pt x="180" y="444"/>
                      </a:lnTo>
                      <a:lnTo>
                        <a:pt x="170" y="454"/>
                      </a:lnTo>
                      <a:lnTo>
                        <a:pt x="170" y="454"/>
                      </a:lnTo>
                      <a:lnTo>
                        <a:pt x="134" y="482"/>
                      </a:lnTo>
                      <a:lnTo>
                        <a:pt x="130" y="488"/>
                      </a:lnTo>
                      <a:lnTo>
                        <a:pt x="132" y="490"/>
                      </a:lnTo>
                      <a:lnTo>
                        <a:pt x="132" y="492"/>
                      </a:lnTo>
                      <a:lnTo>
                        <a:pt x="136" y="492"/>
                      </a:lnTo>
                      <a:lnTo>
                        <a:pt x="136" y="492"/>
                      </a:lnTo>
                      <a:lnTo>
                        <a:pt x="136" y="492"/>
                      </a:lnTo>
                      <a:lnTo>
                        <a:pt x="136" y="492"/>
                      </a:lnTo>
                      <a:lnTo>
                        <a:pt x="140" y="490"/>
                      </a:lnTo>
                      <a:lnTo>
                        <a:pt x="152" y="484"/>
                      </a:lnTo>
                      <a:lnTo>
                        <a:pt x="190" y="460"/>
                      </a:lnTo>
                      <a:lnTo>
                        <a:pt x="190" y="460"/>
                      </a:lnTo>
                      <a:lnTo>
                        <a:pt x="186" y="476"/>
                      </a:lnTo>
                      <a:lnTo>
                        <a:pt x="178" y="490"/>
                      </a:lnTo>
                      <a:lnTo>
                        <a:pt x="168" y="506"/>
                      </a:lnTo>
                      <a:lnTo>
                        <a:pt x="156" y="522"/>
                      </a:lnTo>
                      <a:lnTo>
                        <a:pt x="40" y="494"/>
                      </a:lnTo>
                      <a:lnTo>
                        <a:pt x="38" y="504"/>
                      </a:lnTo>
                      <a:lnTo>
                        <a:pt x="144" y="536"/>
                      </a:lnTo>
                      <a:lnTo>
                        <a:pt x="144" y="536"/>
                      </a:lnTo>
                      <a:lnTo>
                        <a:pt x="120" y="558"/>
                      </a:lnTo>
                      <a:lnTo>
                        <a:pt x="120" y="558"/>
                      </a:lnTo>
                      <a:lnTo>
                        <a:pt x="102" y="570"/>
                      </a:lnTo>
                      <a:lnTo>
                        <a:pt x="28" y="552"/>
                      </a:lnTo>
                      <a:lnTo>
                        <a:pt x="26" y="562"/>
                      </a:lnTo>
                      <a:lnTo>
                        <a:pt x="86" y="578"/>
                      </a:lnTo>
                      <a:lnTo>
                        <a:pt x="86" y="578"/>
                      </a:lnTo>
                      <a:lnTo>
                        <a:pt x="54" y="600"/>
                      </a:lnTo>
                      <a:lnTo>
                        <a:pt x="24" y="626"/>
                      </a:lnTo>
                      <a:lnTo>
                        <a:pt x="22" y="628"/>
                      </a:lnTo>
                      <a:lnTo>
                        <a:pt x="24" y="632"/>
                      </a:lnTo>
                      <a:lnTo>
                        <a:pt x="24" y="632"/>
                      </a:lnTo>
                      <a:lnTo>
                        <a:pt x="10" y="642"/>
                      </a:lnTo>
                      <a:lnTo>
                        <a:pt x="0" y="648"/>
                      </a:lnTo>
                      <a:lnTo>
                        <a:pt x="0" y="648"/>
                      </a:lnTo>
                      <a:lnTo>
                        <a:pt x="0" y="648"/>
                      </a:lnTo>
                      <a:lnTo>
                        <a:pt x="0" y="648"/>
                      </a:lnTo>
                      <a:lnTo>
                        <a:pt x="2" y="650"/>
                      </a:lnTo>
                      <a:lnTo>
                        <a:pt x="4" y="654"/>
                      </a:lnTo>
                      <a:lnTo>
                        <a:pt x="4" y="654"/>
                      </a:lnTo>
                      <a:lnTo>
                        <a:pt x="4" y="654"/>
                      </a:lnTo>
                      <a:lnTo>
                        <a:pt x="4" y="654"/>
                      </a:lnTo>
                      <a:lnTo>
                        <a:pt x="14" y="650"/>
                      </a:lnTo>
                      <a:lnTo>
                        <a:pt x="14" y="650"/>
                      </a:lnTo>
                      <a:lnTo>
                        <a:pt x="30" y="642"/>
                      </a:lnTo>
                      <a:lnTo>
                        <a:pt x="32" y="646"/>
                      </a:lnTo>
                      <a:lnTo>
                        <a:pt x="36" y="646"/>
                      </a:lnTo>
                      <a:lnTo>
                        <a:pt x="36" y="646"/>
                      </a:lnTo>
                      <a:lnTo>
                        <a:pt x="74" y="632"/>
                      </a:lnTo>
                      <a:lnTo>
                        <a:pt x="110" y="616"/>
                      </a:lnTo>
                      <a:lnTo>
                        <a:pt x="94" y="678"/>
                      </a:lnTo>
                      <a:lnTo>
                        <a:pt x="104" y="680"/>
                      </a:lnTo>
                      <a:lnTo>
                        <a:pt x="124" y="606"/>
                      </a:lnTo>
                      <a:lnTo>
                        <a:pt x="124" y="606"/>
                      </a:lnTo>
                      <a:lnTo>
                        <a:pt x="148" y="592"/>
                      </a:lnTo>
                      <a:lnTo>
                        <a:pt x="148" y="592"/>
                      </a:lnTo>
                      <a:lnTo>
                        <a:pt x="176" y="586"/>
                      </a:lnTo>
                      <a:lnTo>
                        <a:pt x="148" y="696"/>
                      </a:lnTo>
                      <a:lnTo>
                        <a:pt x="160" y="698"/>
                      </a:lnTo>
                      <a:lnTo>
                        <a:pt x="194" y="582"/>
                      </a:lnTo>
                      <a:lnTo>
                        <a:pt x="194" y="582"/>
                      </a:lnTo>
                      <a:lnTo>
                        <a:pt x="212" y="580"/>
                      </a:lnTo>
                      <a:lnTo>
                        <a:pt x="228" y="578"/>
                      </a:lnTo>
                      <a:lnTo>
                        <a:pt x="228" y="578"/>
                      </a:lnTo>
                      <a:lnTo>
                        <a:pt x="246" y="580"/>
                      </a:lnTo>
                      <a:lnTo>
                        <a:pt x="262" y="584"/>
                      </a:lnTo>
                      <a:lnTo>
                        <a:pt x="262" y="584"/>
                      </a:lnTo>
                      <a:lnTo>
                        <a:pt x="228" y="600"/>
                      </a:lnTo>
                      <a:lnTo>
                        <a:pt x="212" y="610"/>
                      </a:lnTo>
                      <a:lnTo>
                        <a:pt x="206" y="616"/>
                      </a:lnTo>
                      <a:lnTo>
                        <a:pt x="206" y="618"/>
                      </a:lnTo>
                      <a:lnTo>
                        <a:pt x="206" y="622"/>
                      </a:lnTo>
                      <a:lnTo>
                        <a:pt x="210" y="622"/>
                      </a:lnTo>
                      <a:lnTo>
                        <a:pt x="210" y="622"/>
                      </a:lnTo>
                      <a:lnTo>
                        <a:pt x="218" y="620"/>
                      </a:lnTo>
                      <a:lnTo>
                        <a:pt x="256" y="604"/>
                      </a:lnTo>
                      <a:lnTo>
                        <a:pt x="256" y="604"/>
                      </a:lnTo>
                      <a:lnTo>
                        <a:pt x="268" y="600"/>
                      </a:lnTo>
                      <a:lnTo>
                        <a:pt x="278" y="600"/>
                      </a:lnTo>
                      <a:lnTo>
                        <a:pt x="278" y="600"/>
                      </a:lnTo>
                      <a:lnTo>
                        <a:pt x="282" y="600"/>
                      </a:lnTo>
                      <a:lnTo>
                        <a:pt x="282" y="600"/>
                      </a:lnTo>
                      <a:lnTo>
                        <a:pt x="288" y="610"/>
                      </a:lnTo>
                      <a:lnTo>
                        <a:pt x="292" y="624"/>
                      </a:lnTo>
                      <a:lnTo>
                        <a:pt x="292" y="624"/>
                      </a:lnTo>
                      <a:lnTo>
                        <a:pt x="298" y="670"/>
                      </a:lnTo>
                      <a:lnTo>
                        <a:pt x="302" y="676"/>
                      </a:lnTo>
                      <a:lnTo>
                        <a:pt x="304" y="676"/>
                      </a:lnTo>
                      <a:lnTo>
                        <a:pt x="306" y="676"/>
                      </a:lnTo>
                      <a:lnTo>
                        <a:pt x="308" y="674"/>
                      </a:lnTo>
                      <a:lnTo>
                        <a:pt x="308" y="674"/>
                      </a:lnTo>
                      <a:lnTo>
                        <a:pt x="308" y="672"/>
                      </a:lnTo>
                      <a:lnTo>
                        <a:pt x="308" y="664"/>
                      </a:lnTo>
                      <a:lnTo>
                        <a:pt x="308" y="610"/>
                      </a:lnTo>
                      <a:lnTo>
                        <a:pt x="308" y="610"/>
                      </a:lnTo>
                      <a:lnTo>
                        <a:pt x="318" y="620"/>
                      </a:lnTo>
                      <a:lnTo>
                        <a:pt x="328" y="634"/>
                      </a:lnTo>
                      <a:lnTo>
                        <a:pt x="336" y="652"/>
                      </a:lnTo>
                      <a:lnTo>
                        <a:pt x="344" y="670"/>
                      </a:lnTo>
                      <a:lnTo>
                        <a:pt x="262" y="756"/>
                      </a:lnTo>
                      <a:lnTo>
                        <a:pt x="270" y="764"/>
                      </a:lnTo>
                      <a:lnTo>
                        <a:pt x="350" y="688"/>
                      </a:lnTo>
                      <a:lnTo>
                        <a:pt x="350" y="688"/>
                      </a:lnTo>
                      <a:lnTo>
                        <a:pt x="358" y="720"/>
                      </a:lnTo>
                      <a:lnTo>
                        <a:pt x="358" y="720"/>
                      </a:lnTo>
                      <a:lnTo>
                        <a:pt x="358" y="742"/>
                      </a:lnTo>
                      <a:lnTo>
                        <a:pt x="306" y="796"/>
                      </a:lnTo>
                      <a:lnTo>
                        <a:pt x="312" y="802"/>
                      </a:lnTo>
                      <a:lnTo>
                        <a:pt x="358" y="758"/>
                      </a:lnTo>
                      <a:lnTo>
                        <a:pt x="358" y="758"/>
                      </a:lnTo>
                      <a:lnTo>
                        <a:pt x="362" y="798"/>
                      </a:lnTo>
                      <a:lnTo>
                        <a:pt x="368" y="836"/>
                      </a:lnTo>
                      <a:lnTo>
                        <a:pt x="368" y="840"/>
                      </a:lnTo>
                      <a:lnTo>
                        <a:pt x="372" y="840"/>
                      </a:lnTo>
                      <a:lnTo>
                        <a:pt x="374" y="840"/>
                      </a:lnTo>
                      <a:lnTo>
                        <a:pt x="374" y="840"/>
                      </a:lnTo>
                      <a:lnTo>
                        <a:pt x="374" y="858"/>
                      </a:lnTo>
                      <a:lnTo>
                        <a:pt x="374" y="868"/>
                      </a:lnTo>
                      <a:lnTo>
                        <a:pt x="374" y="868"/>
                      </a:lnTo>
                      <a:lnTo>
                        <a:pt x="374" y="868"/>
                      </a:lnTo>
                      <a:lnTo>
                        <a:pt x="378" y="868"/>
                      </a:lnTo>
                      <a:lnTo>
                        <a:pt x="382" y="868"/>
                      </a:lnTo>
                      <a:lnTo>
                        <a:pt x="382" y="868"/>
                      </a:lnTo>
                      <a:lnTo>
                        <a:pt x="382" y="868"/>
                      </a:lnTo>
                      <a:lnTo>
                        <a:pt x="382" y="858"/>
                      </a:lnTo>
                      <a:lnTo>
                        <a:pt x="382" y="858"/>
                      </a:lnTo>
                      <a:lnTo>
                        <a:pt x="384" y="840"/>
                      </a:lnTo>
                      <a:lnTo>
                        <a:pt x="386" y="840"/>
                      </a:lnTo>
                      <a:lnTo>
                        <a:pt x="390" y="840"/>
                      </a:lnTo>
                      <a:lnTo>
                        <a:pt x="392" y="836"/>
                      </a:lnTo>
                      <a:lnTo>
                        <a:pt x="392" y="836"/>
                      </a:lnTo>
                      <a:lnTo>
                        <a:pt x="398" y="798"/>
                      </a:lnTo>
                      <a:lnTo>
                        <a:pt x="400" y="758"/>
                      </a:lnTo>
                      <a:lnTo>
                        <a:pt x="448" y="802"/>
                      </a:lnTo>
                      <a:lnTo>
                        <a:pt x="454" y="796"/>
                      </a:lnTo>
                      <a:lnTo>
                        <a:pt x="402" y="740"/>
                      </a:lnTo>
                      <a:lnTo>
                        <a:pt x="402" y="740"/>
                      </a:lnTo>
                      <a:lnTo>
                        <a:pt x="402" y="712"/>
                      </a:lnTo>
                      <a:lnTo>
                        <a:pt x="402" y="712"/>
                      </a:lnTo>
                      <a:lnTo>
                        <a:pt x="408" y="684"/>
                      </a:lnTo>
                      <a:lnTo>
                        <a:pt x="490" y="764"/>
                      </a:lnTo>
                      <a:lnTo>
                        <a:pt x="498" y="756"/>
                      </a:lnTo>
                      <a:lnTo>
                        <a:pt x="414" y="668"/>
                      </a:lnTo>
                      <a:lnTo>
                        <a:pt x="414" y="668"/>
                      </a:lnTo>
                      <a:lnTo>
                        <a:pt x="422" y="650"/>
                      </a:lnTo>
                      <a:lnTo>
                        <a:pt x="430" y="634"/>
                      </a:lnTo>
                      <a:lnTo>
                        <a:pt x="438" y="620"/>
                      </a:lnTo>
                      <a:lnTo>
                        <a:pt x="450" y="610"/>
                      </a:lnTo>
                      <a:lnTo>
                        <a:pt x="450" y="610"/>
                      </a:lnTo>
                      <a:lnTo>
                        <a:pt x="448" y="664"/>
                      </a:lnTo>
                      <a:lnTo>
                        <a:pt x="448" y="672"/>
                      </a:lnTo>
                      <a:lnTo>
                        <a:pt x="450" y="674"/>
                      </a:lnTo>
                      <a:lnTo>
                        <a:pt x="450" y="676"/>
                      </a:lnTo>
                      <a:lnTo>
                        <a:pt x="452" y="676"/>
                      </a:lnTo>
                      <a:lnTo>
                        <a:pt x="452" y="676"/>
                      </a:lnTo>
                      <a:lnTo>
                        <a:pt x="456" y="676"/>
                      </a:lnTo>
                      <a:lnTo>
                        <a:pt x="458" y="670"/>
                      </a:lnTo>
                      <a:lnTo>
                        <a:pt x="466" y="624"/>
                      </a:lnTo>
                      <a:lnTo>
                        <a:pt x="466" y="624"/>
                      </a:lnTo>
                      <a:lnTo>
                        <a:pt x="468" y="610"/>
                      </a:lnTo>
                      <a:lnTo>
                        <a:pt x="474" y="600"/>
                      </a:lnTo>
                      <a:lnTo>
                        <a:pt x="474" y="600"/>
                      </a:lnTo>
                      <a:lnTo>
                        <a:pt x="478" y="600"/>
                      </a:lnTo>
                      <a:lnTo>
                        <a:pt x="478" y="600"/>
                      </a:lnTo>
                      <a:lnTo>
                        <a:pt x="488" y="600"/>
                      </a:lnTo>
                      <a:lnTo>
                        <a:pt x="500" y="604"/>
                      </a:lnTo>
                      <a:lnTo>
                        <a:pt x="500" y="604"/>
                      </a:lnTo>
                      <a:lnTo>
                        <a:pt x="538" y="620"/>
                      </a:lnTo>
                      <a:lnTo>
                        <a:pt x="548" y="622"/>
                      </a:lnTo>
                      <a:lnTo>
                        <a:pt x="550" y="622"/>
                      </a:lnTo>
                      <a:lnTo>
                        <a:pt x="552" y="618"/>
                      </a:lnTo>
                      <a:lnTo>
                        <a:pt x="552" y="618"/>
                      </a:lnTo>
                      <a:lnTo>
                        <a:pt x="552" y="616"/>
                      </a:lnTo>
                      <a:lnTo>
                        <a:pt x="546" y="610"/>
                      </a:lnTo>
                      <a:lnTo>
                        <a:pt x="528" y="600"/>
                      </a:lnTo>
                      <a:lnTo>
                        <a:pt x="496" y="584"/>
                      </a:lnTo>
                      <a:lnTo>
                        <a:pt x="496" y="584"/>
                      </a:lnTo>
                      <a:lnTo>
                        <a:pt x="510" y="580"/>
                      </a:lnTo>
                      <a:lnTo>
                        <a:pt x="528" y="578"/>
                      </a:lnTo>
                      <a:lnTo>
                        <a:pt x="528" y="578"/>
                      </a:lnTo>
                      <a:lnTo>
                        <a:pt x="546" y="580"/>
                      </a:lnTo>
                      <a:lnTo>
                        <a:pt x="566" y="582"/>
                      </a:lnTo>
                      <a:lnTo>
                        <a:pt x="600" y="696"/>
                      </a:lnTo>
                      <a:lnTo>
                        <a:pt x="610" y="692"/>
                      </a:lnTo>
                      <a:lnTo>
                        <a:pt x="584" y="586"/>
                      </a:lnTo>
                      <a:lnTo>
                        <a:pt x="584" y="586"/>
                      </a:lnTo>
                      <a:lnTo>
                        <a:pt x="616" y="594"/>
                      </a:lnTo>
                      <a:lnTo>
                        <a:pt x="616" y="594"/>
                      </a:lnTo>
                      <a:lnTo>
                        <a:pt x="634" y="606"/>
                      </a:lnTo>
                      <a:lnTo>
                        <a:pt x="656" y="678"/>
                      </a:lnTo>
                      <a:lnTo>
                        <a:pt x="666" y="676"/>
                      </a:lnTo>
                      <a:lnTo>
                        <a:pt x="650" y="614"/>
                      </a:lnTo>
                      <a:lnTo>
                        <a:pt x="650" y="614"/>
                      </a:lnTo>
                      <a:lnTo>
                        <a:pt x="684" y="630"/>
                      </a:lnTo>
                      <a:lnTo>
                        <a:pt x="722" y="644"/>
                      </a:lnTo>
                      <a:lnTo>
                        <a:pt x="724" y="646"/>
                      </a:lnTo>
                      <a:lnTo>
                        <a:pt x="726" y="642"/>
                      </a:lnTo>
                      <a:lnTo>
                        <a:pt x="726" y="642"/>
                      </a:lnTo>
                      <a:lnTo>
                        <a:pt x="728" y="642"/>
                      </a:lnTo>
                      <a:lnTo>
                        <a:pt x="728" y="642"/>
                      </a:lnTo>
                      <a:lnTo>
                        <a:pt x="744" y="650"/>
                      </a:lnTo>
                      <a:lnTo>
                        <a:pt x="752" y="654"/>
                      </a:lnTo>
                      <a:lnTo>
                        <a:pt x="752" y="654"/>
                      </a:lnTo>
                      <a:lnTo>
                        <a:pt x="752" y="654"/>
                      </a:lnTo>
                      <a:lnTo>
                        <a:pt x="752" y="654"/>
                      </a:lnTo>
                      <a:lnTo>
                        <a:pt x="754" y="650"/>
                      </a:lnTo>
                      <a:lnTo>
                        <a:pt x="756" y="648"/>
                      </a:lnTo>
                      <a:lnTo>
                        <a:pt x="756" y="648"/>
                      </a:lnTo>
                      <a:lnTo>
                        <a:pt x="756" y="648"/>
                      </a:lnTo>
                      <a:lnTo>
                        <a:pt x="756" y="648"/>
                      </a:lnTo>
                      <a:lnTo>
                        <a:pt x="748" y="642"/>
                      </a:lnTo>
                      <a:close/>
                      <a:moveTo>
                        <a:pt x="418" y="434"/>
                      </a:moveTo>
                      <a:lnTo>
                        <a:pt x="418" y="434"/>
                      </a:lnTo>
                      <a:lnTo>
                        <a:pt x="446" y="414"/>
                      </a:lnTo>
                      <a:lnTo>
                        <a:pt x="474" y="396"/>
                      </a:lnTo>
                      <a:lnTo>
                        <a:pt x="528" y="434"/>
                      </a:lnTo>
                      <a:lnTo>
                        <a:pt x="474" y="472"/>
                      </a:lnTo>
                      <a:lnTo>
                        <a:pt x="474" y="472"/>
                      </a:lnTo>
                      <a:lnTo>
                        <a:pt x="446" y="454"/>
                      </a:lnTo>
                      <a:lnTo>
                        <a:pt x="418" y="434"/>
                      </a:lnTo>
                      <a:lnTo>
                        <a:pt x="418" y="434"/>
                      </a:lnTo>
                      <a:close/>
                      <a:moveTo>
                        <a:pt x="398" y="400"/>
                      </a:moveTo>
                      <a:lnTo>
                        <a:pt x="398" y="400"/>
                      </a:lnTo>
                      <a:lnTo>
                        <a:pt x="394" y="366"/>
                      </a:lnTo>
                      <a:lnTo>
                        <a:pt x="392" y="332"/>
                      </a:lnTo>
                      <a:lnTo>
                        <a:pt x="454" y="304"/>
                      </a:lnTo>
                      <a:lnTo>
                        <a:pt x="460" y="370"/>
                      </a:lnTo>
                      <a:lnTo>
                        <a:pt x="460" y="370"/>
                      </a:lnTo>
                      <a:lnTo>
                        <a:pt x="430" y="386"/>
                      </a:lnTo>
                      <a:lnTo>
                        <a:pt x="398" y="400"/>
                      </a:lnTo>
                      <a:lnTo>
                        <a:pt x="398" y="400"/>
                      </a:lnTo>
                      <a:close/>
                      <a:moveTo>
                        <a:pt x="358" y="400"/>
                      </a:moveTo>
                      <a:lnTo>
                        <a:pt x="358" y="400"/>
                      </a:lnTo>
                      <a:lnTo>
                        <a:pt x="328" y="386"/>
                      </a:lnTo>
                      <a:lnTo>
                        <a:pt x="298" y="370"/>
                      </a:lnTo>
                      <a:lnTo>
                        <a:pt x="304" y="304"/>
                      </a:lnTo>
                      <a:lnTo>
                        <a:pt x="364" y="332"/>
                      </a:lnTo>
                      <a:lnTo>
                        <a:pt x="364" y="332"/>
                      </a:lnTo>
                      <a:lnTo>
                        <a:pt x="362" y="366"/>
                      </a:lnTo>
                      <a:lnTo>
                        <a:pt x="358" y="400"/>
                      </a:lnTo>
                      <a:lnTo>
                        <a:pt x="358" y="400"/>
                      </a:lnTo>
                      <a:close/>
                      <a:moveTo>
                        <a:pt x="338" y="434"/>
                      </a:moveTo>
                      <a:lnTo>
                        <a:pt x="338" y="434"/>
                      </a:lnTo>
                      <a:lnTo>
                        <a:pt x="312" y="454"/>
                      </a:lnTo>
                      <a:lnTo>
                        <a:pt x="284" y="472"/>
                      </a:lnTo>
                      <a:lnTo>
                        <a:pt x="228" y="434"/>
                      </a:lnTo>
                      <a:lnTo>
                        <a:pt x="284" y="396"/>
                      </a:lnTo>
                      <a:lnTo>
                        <a:pt x="284" y="396"/>
                      </a:lnTo>
                      <a:lnTo>
                        <a:pt x="312" y="414"/>
                      </a:lnTo>
                      <a:lnTo>
                        <a:pt x="338" y="434"/>
                      </a:lnTo>
                      <a:lnTo>
                        <a:pt x="338" y="434"/>
                      </a:lnTo>
                      <a:close/>
                      <a:moveTo>
                        <a:pt x="358" y="468"/>
                      </a:moveTo>
                      <a:lnTo>
                        <a:pt x="358" y="468"/>
                      </a:lnTo>
                      <a:lnTo>
                        <a:pt x="362" y="502"/>
                      </a:lnTo>
                      <a:lnTo>
                        <a:pt x="364" y="536"/>
                      </a:lnTo>
                      <a:lnTo>
                        <a:pt x="304" y="564"/>
                      </a:lnTo>
                      <a:lnTo>
                        <a:pt x="298" y="496"/>
                      </a:lnTo>
                      <a:lnTo>
                        <a:pt x="298" y="496"/>
                      </a:lnTo>
                      <a:lnTo>
                        <a:pt x="328" y="482"/>
                      </a:lnTo>
                      <a:lnTo>
                        <a:pt x="358" y="468"/>
                      </a:lnTo>
                      <a:lnTo>
                        <a:pt x="358" y="468"/>
                      </a:lnTo>
                      <a:close/>
                      <a:moveTo>
                        <a:pt x="398" y="468"/>
                      </a:moveTo>
                      <a:lnTo>
                        <a:pt x="398" y="468"/>
                      </a:lnTo>
                      <a:lnTo>
                        <a:pt x="430" y="482"/>
                      </a:lnTo>
                      <a:lnTo>
                        <a:pt x="460" y="498"/>
                      </a:lnTo>
                      <a:lnTo>
                        <a:pt x="454" y="564"/>
                      </a:lnTo>
                      <a:lnTo>
                        <a:pt x="392" y="536"/>
                      </a:lnTo>
                      <a:lnTo>
                        <a:pt x="392" y="536"/>
                      </a:lnTo>
                      <a:lnTo>
                        <a:pt x="394" y="502"/>
                      </a:lnTo>
                      <a:lnTo>
                        <a:pt x="398" y="468"/>
                      </a:lnTo>
                      <a:lnTo>
                        <a:pt x="398" y="468"/>
                      </a:lnTo>
                      <a:close/>
                    </a:path>
                  </a:pathLst>
                </a:custGeom>
                <a:solidFill>
                  <a:srgbClr val="FEFFFF">
                    <a:alpha val="3000"/>
                  </a:srgbClr>
                </a:solidFill>
                <a:ln>
                  <a:solidFill>
                    <a:srgbClr val="FEFFFF">
                      <a:alpha val="5000"/>
                    </a:srgbClr>
                  </a:solidFill>
                </a:ln>
                <a:effectLst>
                  <a:glow rad="101600">
                    <a:srgbClr val="FEFEFE">
                      <a:alpha val="6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36" name="Freeform 29"/>
                <p:cNvSpPr>
                  <a:spLocks noChangeAspect="1"/>
                </p:cNvSpPr>
                <p:nvPr/>
              </p:nvSpPr>
              <p:spPr bwMode="auto">
                <a:xfrm rot="18879730">
                  <a:off x="8304829" y="977901"/>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33"/>
                <p:cNvSpPr>
                  <a:spLocks noChangeAspect="1"/>
                </p:cNvSpPr>
                <p:nvPr/>
              </p:nvSpPr>
              <p:spPr bwMode="auto">
                <a:xfrm rot="21141884">
                  <a:off x="7350347" y="4152407"/>
                  <a:ext cx="911585" cy="1033130"/>
                </a:xfrm>
                <a:custGeom>
                  <a:avLst/>
                  <a:gdLst>
                    <a:gd name="T0" fmla="*/ 646 w 660"/>
                    <a:gd name="T1" fmla="*/ 570 h 748"/>
                    <a:gd name="T2" fmla="*/ 518 w 660"/>
                    <a:gd name="T3" fmla="*/ 506 h 748"/>
                    <a:gd name="T4" fmla="*/ 430 w 660"/>
                    <a:gd name="T5" fmla="*/ 450 h 748"/>
                    <a:gd name="T6" fmla="*/ 404 w 660"/>
                    <a:gd name="T7" fmla="*/ 468 h 748"/>
                    <a:gd name="T8" fmla="*/ 446 w 660"/>
                    <a:gd name="T9" fmla="*/ 582 h 748"/>
                    <a:gd name="T10" fmla="*/ 372 w 660"/>
                    <a:gd name="T11" fmla="*/ 462 h 748"/>
                    <a:gd name="T12" fmla="*/ 344 w 660"/>
                    <a:gd name="T13" fmla="*/ 526 h 748"/>
                    <a:gd name="T14" fmla="*/ 348 w 660"/>
                    <a:gd name="T15" fmla="*/ 598 h 748"/>
                    <a:gd name="T16" fmla="*/ 342 w 660"/>
                    <a:gd name="T17" fmla="*/ 746 h 748"/>
                    <a:gd name="T18" fmla="*/ 314 w 660"/>
                    <a:gd name="T19" fmla="*/ 710 h 748"/>
                    <a:gd name="T20" fmla="*/ 230 w 660"/>
                    <a:gd name="T21" fmla="*/ 680 h 748"/>
                    <a:gd name="T22" fmla="*/ 316 w 660"/>
                    <a:gd name="T23" fmla="*/ 460 h 748"/>
                    <a:gd name="T24" fmla="*/ 270 w 660"/>
                    <a:gd name="T25" fmla="*/ 510 h 748"/>
                    <a:gd name="T26" fmla="*/ 208 w 660"/>
                    <a:gd name="T27" fmla="*/ 576 h 748"/>
                    <a:gd name="T28" fmla="*/ 276 w 660"/>
                    <a:gd name="T29" fmla="*/ 450 h 748"/>
                    <a:gd name="T30" fmla="*/ 174 w 660"/>
                    <a:gd name="T31" fmla="*/ 482 h 748"/>
                    <a:gd name="T32" fmla="*/ 76 w 660"/>
                    <a:gd name="T33" fmla="*/ 602 h 748"/>
                    <a:gd name="T34" fmla="*/ 10 w 660"/>
                    <a:gd name="T35" fmla="*/ 566 h 748"/>
                    <a:gd name="T36" fmla="*/ 60 w 660"/>
                    <a:gd name="T37" fmla="*/ 506 h 748"/>
                    <a:gd name="T38" fmla="*/ 18 w 660"/>
                    <a:gd name="T39" fmla="*/ 428 h 748"/>
                    <a:gd name="T40" fmla="*/ 280 w 660"/>
                    <a:gd name="T41" fmla="*/ 382 h 748"/>
                    <a:gd name="T42" fmla="*/ 214 w 660"/>
                    <a:gd name="T43" fmla="*/ 386 h 748"/>
                    <a:gd name="T44" fmla="*/ 90 w 660"/>
                    <a:gd name="T45" fmla="*/ 366 h 748"/>
                    <a:gd name="T46" fmla="*/ 212 w 660"/>
                    <a:gd name="T47" fmla="*/ 360 h 748"/>
                    <a:gd name="T48" fmla="*/ 252 w 660"/>
                    <a:gd name="T49" fmla="*/ 342 h 748"/>
                    <a:gd name="T50" fmla="*/ 128 w 660"/>
                    <a:gd name="T51" fmla="*/ 278 h 748"/>
                    <a:gd name="T52" fmla="*/ 32 w 660"/>
                    <a:gd name="T53" fmla="*/ 220 h 748"/>
                    <a:gd name="T54" fmla="*/ 16 w 660"/>
                    <a:gd name="T55" fmla="*/ 178 h 748"/>
                    <a:gd name="T56" fmla="*/ 96 w 660"/>
                    <a:gd name="T57" fmla="*/ 214 h 748"/>
                    <a:gd name="T58" fmla="*/ 176 w 660"/>
                    <a:gd name="T59" fmla="*/ 264 h 748"/>
                    <a:gd name="T60" fmla="*/ 272 w 660"/>
                    <a:gd name="T61" fmla="*/ 292 h 748"/>
                    <a:gd name="T62" fmla="*/ 202 w 660"/>
                    <a:gd name="T63" fmla="*/ 168 h 748"/>
                    <a:gd name="T64" fmla="*/ 282 w 660"/>
                    <a:gd name="T65" fmla="*/ 262 h 748"/>
                    <a:gd name="T66" fmla="*/ 318 w 660"/>
                    <a:gd name="T67" fmla="*/ 290 h 748"/>
                    <a:gd name="T68" fmla="*/ 312 w 660"/>
                    <a:gd name="T69" fmla="*/ 150 h 748"/>
                    <a:gd name="T70" fmla="*/ 314 w 660"/>
                    <a:gd name="T71" fmla="*/ 38 h 748"/>
                    <a:gd name="T72" fmla="*/ 342 w 660"/>
                    <a:gd name="T73" fmla="*/ 2 h 748"/>
                    <a:gd name="T74" fmla="*/ 352 w 660"/>
                    <a:gd name="T75" fmla="*/ 148 h 748"/>
                    <a:gd name="T76" fmla="*/ 346 w 660"/>
                    <a:gd name="T77" fmla="*/ 254 h 748"/>
                    <a:gd name="T78" fmla="*/ 380 w 660"/>
                    <a:gd name="T79" fmla="*/ 262 h 748"/>
                    <a:gd name="T80" fmla="*/ 460 w 660"/>
                    <a:gd name="T81" fmla="*/ 164 h 748"/>
                    <a:gd name="T82" fmla="*/ 402 w 660"/>
                    <a:gd name="T83" fmla="*/ 274 h 748"/>
                    <a:gd name="T84" fmla="*/ 428 w 660"/>
                    <a:gd name="T85" fmla="*/ 304 h 748"/>
                    <a:gd name="T86" fmla="*/ 516 w 660"/>
                    <a:gd name="T87" fmla="*/ 246 h 748"/>
                    <a:gd name="T88" fmla="*/ 648 w 660"/>
                    <a:gd name="T89" fmla="*/ 180 h 748"/>
                    <a:gd name="T90" fmla="*/ 658 w 660"/>
                    <a:gd name="T91" fmla="*/ 198 h 748"/>
                    <a:gd name="T92" fmla="*/ 538 w 660"/>
                    <a:gd name="T93" fmla="*/ 278 h 748"/>
                    <a:gd name="T94" fmla="*/ 444 w 660"/>
                    <a:gd name="T95" fmla="*/ 326 h 748"/>
                    <a:gd name="T96" fmla="*/ 432 w 660"/>
                    <a:gd name="T97" fmla="*/ 360 h 748"/>
                    <a:gd name="T98" fmla="*/ 572 w 660"/>
                    <a:gd name="T99" fmla="*/ 362 h 748"/>
                    <a:gd name="T100" fmla="*/ 488 w 660"/>
                    <a:gd name="T101" fmla="*/ 384 h 748"/>
                    <a:gd name="T102" fmla="*/ 392 w 660"/>
                    <a:gd name="T103" fmla="*/ 382 h 748"/>
                    <a:gd name="T104" fmla="*/ 502 w 660"/>
                    <a:gd name="T105" fmla="*/ 456 h 748"/>
                    <a:gd name="T106" fmla="*/ 586 w 660"/>
                    <a:gd name="T107" fmla="*/ 498 h 748"/>
                    <a:gd name="T108" fmla="*/ 660 w 660"/>
                    <a:gd name="T109" fmla="*/ 55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0" h="748">
                      <a:moveTo>
                        <a:pt x="660" y="554"/>
                      </a:moveTo>
                      <a:lnTo>
                        <a:pt x="658" y="556"/>
                      </a:lnTo>
                      <a:lnTo>
                        <a:pt x="658" y="556"/>
                      </a:lnTo>
                      <a:lnTo>
                        <a:pt x="652" y="568"/>
                      </a:lnTo>
                      <a:lnTo>
                        <a:pt x="650" y="572"/>
                      </a:lnTo>
                      <a:lnTo>
                        <a:pt x="646" y="570"/>
                      </a:lnTo>
                      <a:lnTo>
                        <a:pt x="646" y="570"/>
                      </a:lnTo>
                      <a:lnTo>
                        <a:pt x="614" y="558"/>
                      </a:lnTo>
                      <a:lnTo>
                        <a:pt x="580" y="542"/>
                      </a:lnTo>
                      <a:lnTo>
                        <a:pt x="594" y="598"/>
                      </a:lnTo>
                      <a:lnTo>
                        <a:pt x="586" y="602"/>
                      </a:lnTo>
                      <a:lnTo>
                        <a:pt x="566" y="534"/>
                      </a:lnTo>
                      <a:lnTo>
                        <a:pt x="566" y="534"/>
                      </a:lnTo>
                      <a:lnTo>
                        <a:pt x="518" y="506"/>
                      </a:lnTo>
                      <a:lnTo>
                        <a:pt x="544" y="614"/>
                      </a:lnTo>
                      <a:lnTo>
                        <a:pt x="534" y="618"/>
                      </a:lnTo>
                      <a:lnTo>
                        <a:pt x="496" y="492"/>
                      </a:lnTo>
                      <a:lnTo>
                        <a:pt x="496" y="492"/>
                      </a:lnTo>
                      <a:lnTo>
                        <a:pt x="486" y="486"/>
                      </a:lnTo>
                      <a:lnTo>
                        <a:pt x="486" y="486"/>
                      </a:lnTo>
                      <a:lnTo>
                        <a:pt x="430" y="450"/>
                      </a:lnTo>
                      <a:lnTo>
                        <a:pt x="400" y="432"/>
                      </a:lnTo>
                      <a:lnTo>
                        <a:pt x="370" y="418"/>
                      </a:lnTo>
                      <a:lnTo>
                        <a:pt x="370" y="418"/>
                      </a:lnTo>
                      <a:lnTo>
                        <a:pt x="394" y="452"/>
                      </a:lnTo>
                      <a:lnTo>
                        <a:pt x="394" y="452"/>
                      </a:lnTo>
                      <a:lnTo>
                        <a:pt x="404" y="468"/>
                      </a:lnTo>
                      <a:lnTo>
                        <a:pt x="404" y="468"/>
                      </a:lnTo>
                      <a:lnTo>
                        <a:pt x="422" y="496"/>
                      </a:lnTo>
                      <a:lnTo>
                        <a:pt x="438" y="522"/>
                      </a:lnTo>
                      <a:lnTo>
                        <a:pt x="450" y="548"/>
                      </a:lnTo>
                      <a:lnTo>
                        <a:pt x="462" y="574"/>
                      </a:lnTo>
                      <a:lnTo>
                        <a:pt x="462" y="578"/>
                      </a:lnTo>
                      <a:lnTo>
                        <a:pt x="448" y="586"/>
                      </a:lnTo>
                      <a:lnTo>
                        <a:pt x="446" y="582"/>
                      </a:lnTo>
                      <a:lnTo>
                        <a:pt x="446" y="582"/>
                      </a:lnTo>
                      <a:lnTo>
                        <a:pt x="428" y="558"/>
                      </a:lnTo>
                      <a:lnTo>
                        <a:pt x="412" y="534"/>
                      </a:lnTo>
                      <a:lnTo>
                        <a:pt x="396" y="508"/>
                      </a:lnTo>
                      <a:lnTo>
                        <a:pt x="382" y="482"/>
                      </a:lnTo>
                      <a:lnTo>
                        <a:pt x="382" y="482"/>
                      </a:lnTo>
                      <a:lnTo>
                        <a:pt x="372" y="462"/>
                      </a:lnTo>
                      <a:lnTo>
                        <a:pt x="372" y="462"/>
                      </a:lnTo>
                      <a:lnTo>
                        <a:pt x="360" y="438"/>
                      </a:lnTo>
                      <a:lnTo>
                        <a:pt x="346" y="414"/>
                      </a:lnTo>
                      <a:lnTo>
                        <a:pt x="346" y="414"/>
                      </a:lnTo>
                      <a:lnTo>
                        <a:pt x="344" y="452"/>
                      </a:lnTo>
                      <a:lnTo>
                        <a:pt x="342" y="490"/>
                      </a:lnTo>
                      <a:lnTo>
                        <a:pt x="344" y="526"/>
                      </a:lnTo>
                      <a:lnTo>
                        <a:pt x="346" y="564"/>
                      </a:lnTo>
                      <a:lnTo>
                        <a:pt x="346" y="564"/>
                      </a:lnTo>
                      <a:lnTo>
                        <a:pt x="348" y="574"/>
                      </a:lnTo>
                      <a:lnTo>
                        <a:pt x="440" y="672"/>
                      </a:lnTo>
                      <a:lnTo>
                        <a:pt x="432" y="680"/>
                      </a:lnTo>
                      <a:lnTo>
                        <a:pt x="348" y="598"/>
                      </a:lnTo>
                      <a:lnTo>
                        <a:pt x="348" y="598"/>
                      </a:lnTo>
                      <a:lnTo>
                        <a:pt x="350" y="656"/>
                      </a:lnTo>
                      <a:lnTo>
                        <a:pt x="400" y="708"/>
                      </a:lnTo>
                      <a:lnTo>
                        <a:pt x="394" y="716"/>
                      </a:lnTo>
                      <a:lnTo>
                        <a:pt x="350" y="674"/>
                      </a:lnTo>
                      <a:lnTo>
                        <a:pt x="350" y="674"/>
                      </a:lnTo>
                      <a:lnTo>
                        <a:pt x="348" y="710"/>
                      </a:lnTo>
                      <a:lnTo>
                        <a:pt x="342" y="746"/>
                      </a:lnTo>
                      <a:lnTo>
                        <a:pt x="340" y="748"/>
                      </a:lnTo>
                      <a:lnTo>
                        <a:pt x="336" y="748"/>
                      </a:lnTo>
                      <a:lnTo>
                        <a:pt x="322" y="748"/>
                      </a:lnTo>
                      <a:lnTo>
                        <a:pt x="320" y="748"/>
                      </a:lnTo>
                      <a:lnTo>
                        <a:pt x="318" y="746"/>
                      </a:lnTo>
                      <a:lnTo>
                        <a:pt x="318" y="746"/>
                      </a:lnTo>
                      <a:lnTo>
                        <a:pt x="314" y="710"/>
                      </a:lnTo>
                      <a:lnTo>
                        <a:pt x="310" y="674"/>
                      </a:lnTo>
                      <a:lnTo>
                        <a:pt x="268" y="714"/>
                      </a:lnTo>
                      <a:lnTo>
                        <a:pt x="262" y="708"/>
                      </a:lnTo>
                      <a:lnTo>
                        <a:pt x="310" y="658"/>
                      </a:lnTo>
                      <a:lnTo>
                        <a:pt x="310" y="658"/>
                      </a:lnTo>
                      <a:lnTo>
                        <a:pt x="310" y="600"/>
                      </a:lnTo>
                      <a:lnTo>
                        <a:pt x="230" y="680"/>
                      </a:lnTo>
                      <a:lnTo>
                        <a:pt x="222" y="672"/>
                      </a:lnTo>
                      <a:lnTo>
                        <a:pt x="312" y="576"/>
                      </a:lnTo>
                      <a:lnTo>
                        <a:pt x="312" y="576"/>
                      </a:lnTo>
                      <a:lnTo>
                        <a:pt x="312" y="564"/>
                      </a:lnTo>
                      <a:lnTo>
                        <a:pt x="312" y="564"/>
                      </a:lnTo>
                      <a:lnTo>
                        <a:pt x="316" y="496"/>
                      </a:lnTo>
                      <a:lnTo>
                        <a:pt x="316" y="460"/>
                      </a:lnTo>
                      <a:lnTo>
                        <a:pt x="314" y="426"/>
                      </a:lnTo>
                      <a:lnTo>
                        <a:pt x="314" y="426"/>
                      </a:lnTo>
                      <a:lnTo>
                        <a:pt x="294" y="464"/>
                      </a:lnTo>
                      <a:lnTo>
                        <a:pt x="294" y="464"/>
                      </a:lnTo>
                      <a:lnTo>
                        <a:pt x="284" y="482"/>
                      </a:lnTo>
                      <a:lnTo>
                        <a:pt x="284" y="482"/>
                      </a:lnTo>
                      <a:lnTo>
                        <a:pt x="270" y="510"/>
                      </a:lnTo>
                      <a:lnTo>
                        <a:pt x="256" y="538"/>
                      </a:lnTo>
                      <a:lnTo>
                        <a:pt x="240" y="562"/>
                      </a:lnTo>
                      <a:lnTo>
                        <a:pt x="222" y="584"/>
                      </a:lnTo>
                      <a:lnTo>
                        <a:pt x="220" y="588"/>
                      </a:lnTo>
                      <a:lnTo>
                        <a:pt x="206" y="580"/>
                      </a:lnTo>
                      <a:lnTo>
                        <a:pt x="208" y="576"/>
                      </a:lnTo>
                      <a:lnTo>
                        <a:pt x="208" y="576"/>
                      </a:lnTo>
                      <a:lnTo>
                        <a:pt x="220" y="548"/>
                      </a:lnTo>
                      <a:lnTo>
                        <a:pt x="232" y="520"/>
                      </a:lnTo>
                      <a:lnTo>
                        <a:pt x="248" y="494"/>
                      </a:lnTo>
                      <a:lnTo>
                        <a:pt x="262" y="470"/>
                      </a:lnTo>
                      <a:lnTo>
                        <a:pt x="262" y="470"/>
                      </a:lnTo>
                      <a:lnTo>
                        <a:pt x="276" y="450"/>
                      </a:lnTo>
                      <a:lnTo>
                        <a:pt x="276" y="450"/>
                      </a:lnTo>
                      <a:lnTo>
                        <a:pt x="288" y="430"/>
                      </a:lnTo>
                      <a:lnTo>
                        <a:pt x="300" y="410"/>
                      </a:lnTo>
                      <a:lnTo>
                        <a:pt x="300" y="410"/>
                      </a:lnTo>
                      <a:lnTo>
                        <a:pt x="268" y="426"/>
                      </a:lnTo>
                      <a:lnTo>
                        <a:pt x="236" y="444"/>
                      </a:lnTo>
                      <a:lnTo>
                        <a:pt x="174" y="482"/>
                      </a:lnTo>
                      <a:lnTo>
                        <a:pt x="174" y="482"/>
                      </a:lnTo>
                      <a:lnTo>
                        <a:pt x="166" y="488"/>
                      </a:lnTo>
                      <a:lnTo>
                        <a:pt x="128" y="618"/>
                      </a:lnTo>
                      <a:lnTo>
                        <a:pt x="118" y="614"/>
                      </a:lnTo>
                      <a:lnTo>
                        <a:pt x="146" y="502"/>
                      </a:lnTo>
                      <a:lnTo>
                        <a:pt x="146" y="502"/>
                      </a:lnTo>
                      <a:lnTo>
                        <a:pt x="96" y="532"/>
                      </a:lnTo>
                      <a:lnTo>
                        <a:pt x="76" y="602"/>
                      </a:lnTo>
                      <a:lnTo>
                        <a:pt x="66" y="598"/>
                      </a:lnTo>
                      <a:lnTo>
                        <a:pt x="82" y="540"/>
                      </a:lnTo>
                      <a:lnTo>
                        <a:pt x="82" y="540"/>
                      </a:lnTo>
                      <a:lnTo>
                        <a:pt x="48" y="556"/>
                      </a:lnTo>
                      <a:lnTo>
                        <a:pt x="14" y="568"/>
                      </a:lnTo>
                      <a:lnTo>
                        <a:pt x="12" y="570"/>
                      </a:lnTo>
                      <a:lnTo>
                        <a:pt x="10" y="566"/>
                      </a:lnTo>
                      <a:lnTo>
                        <a:pt x="10" y="566"/>
                      </a:lnTo>
                      <a:lnTo>
                        <a:pt x="6" y="562"/>
                      </a:lnTo>
                      <a:lnTo>
                        <a:pt x="0" y="552"/>
                      </a:lnTo>
                      <a:lnTo>
                        <a:pt x="4" y="550"/>
                      </a:lnTo>
                      <a:lnTo>
                        <a:pt x="4" y="550"/>
                      </a:lnTo>
                      <a:lnTo>
                        <a:pt x="30" y="526"/>
                      </a:lnTo>
                      <a:lnTo>
                        <a:pt x="60" y="506"/>
                      </a:lnTo>
                      <a:lnTo>
                        <a:pt x="4" y="490"/>
                      </a:lnTo>
                      <a:lnTo>
                        <a:pt x="8" y="482"/>
                      </a:lnTo>
                      <a:lnTo>
                        <a:pt x="74" y="498"/>
                      </a:lnTo>
                      <a:lnTo>
                        <a:pt x="74" y="498"/>
                      </a:lnTo>
                      <a:lnTo>
                        <a:pt x="124" y="470"/>
                      </a:lnTo>
                      <a:lnTo>
                        <a:pt x="16" y="438"/>
                      </a:lnTo>
                      <a:lnTo>
                        <a:pt x="18" y="428"/>
                      </a:lnTo>
                      <a:lnTo>
                        <a:pt x="146" y="460"/>
                      </a:lnTo>
                      <a:lnTo>
                        <a:pt x="146" y="460"/>
                      </a:lnTo>
                      <a:lnTo>
                        <a:pt x="158" y="454"/>
                      </a:lnTo>
                      <a:lnTo>
                        <a:pt x="158" y="454"/>
                      </a:lnTo>
                      <a:lnTo>
                        <a:pt x="220" y="420"/>
                      </a:lnTo>
                      <a:lnTo>
                        <a:pt x="250" y="402"/>
                      </a:lnTo>
                      <a:lnTo>
                        <a:pt x="280" y="382"/>
                      </a:lnTo>
                      <a:lnTo>
                        <a:pt x="280" y="382"/>
                      </a:lnTo>
                      <a:lnTo>
                        <a:pt x="278" y="382"/>
                      </a:lnTo>
                      <a:lnTo>
                        <a:pt x="278" y="382"/>
                      </a:lnTo>
                      <a:lnTo>
                        <a:pt x="256" y="382"/>
                      </a:lnTo>
                      <a:lnTo>
                        <a:pt x="234" y="384"/>
                      </a:lnTo>
                      <a:lnTo>
                        <a:pt x="234" y="384"/>
                      </a:lnTo>
                      <a:lnTo>
                        <a:pt x="214" y="386"/>
                      </a:lnTo>
                      <a:lnTo>
                        <a:pt x="214" y="386"/>
                      </a:lnTo>
                      <a:lnTo>
                        <a:pt x="182" y="388"/>
                      </a:lnTo>
                      <a:lnTo>
                        <a:pt x="152" y="388"/>
                      </a:lnTo>
                      <a:lnTo>
                        <a:pt x="122" y="386"/>
                      </a:lnTo>
                      <a:lnTo>
                        <a:pt x="94" y="382"/>
                      </a:lnTo>
                      <a:lnTo>
                        <a:pt x="90" y="382"/>
                      </a:lnTo>
                      <a:lnTo>
                        <a:pt x="90" y="366"/>
                      </a:lnTo>
                      <a:lnTo>
                        <a:pt x="94" y="366"/>
                      </a:lnTo>
                      <a:lnTo>
                        <a:pt x="94" y="366"/>
                      </a:lnTo>
                      <a:lnTo>
                        <a:pt x="124" y="362"/>
                      </a:lnTo>
                      <a:lnTo>
                        <a:pt x="154" y="360"/>
                      </a:lnTo>
                      <a:lnTo>
                        <a:pt x="184" y="360"/>
                      </a:lnTo>
                      <a:lnTo>
                        <a:pt x="212" y="360"/>
                      </a:lnTo>
                      <a:lnTo>
                        <a:pt x="212" y="360"/>
                      </a:lnTo>
                      <a:lnTo>
                        <a:pt x="236" y="362"/>
                      </a:lnTo>
                      <a:lnTo>
                        <a:pt x="236" y="362"/>
                      </a:lnTo>
                      <a:lnTo>
                        <a:pt x="274" y="364"/>
                      </a:lnTo>
                      <a:lnTo>
                        <a:pt x="274" y="364"/>
                      </a:lnTo>
                      <a:lnTo>
                        <a:pt x="282" y="362"/>
                      </a:lnTo>
                      <a:lnTo>
                        <a:pt x="282" y="362"/>
                      </a:lnTo>
                      <a:lnTo>
                        <a:pt x="252" y="342"/>
                      </a:lnTo>
                      <a:lnTo>
                        <a:pt x="222" y="326"/>
                      </a:lnTo>
                      <a:lnTo>
                        <a:pt x="158" y="294"/>
                      </a:lnTo>
                      <a:lnTo>
                        <a:pt x="158" y="294"/>
                      </a:lnTo>
                      <a:lnTo>
                        <a:pt x="150" y="288"/>
                      </a:lnTo>
                      <a:lnTo>
                        <a:pt x="18" y="320"/>
                      </a:lnTo>
                      <a:lnTo>
                        <a:pt x="16" y="310"/>
                      </a:lnTo>
                      <a:lnTo>
                        <a:pt x="128" y="278"/>
                      </a:lnTo>
                      <a:lnTo>
                        <a:pt x="128" y="278"/>
                      </a:lnTo>
                      <a:lnTo>
                        <a:pt x="76" y="250"/>
                      </a:lnTo>
                      <a:lnTo>
                        <a:pt x="8" y="268"/>
                      </a:lnTo>
                      <a:lnTo>
                        <a:pt x="4" y="258"/>
                      </a:lnTo>
                      <a:lnTo>
                        <a:pt x="62" y="242"/>
                      </a:lnTo>
                      <a:lnTo>
                        <a:pt x="62" y="242"/>
                      </a:lnTo>
                      <a:lnTo>
                        <a:pt x="32" y="220"/>
                      </a:lnTo>
                      <a:lnTo>
                        <a:pt x="4" y="198"/>
                      </a:lnTo>
                      <a:lnTo>
                        <a:pt x="2" y="196"/>
                      </a:lnTo>
                      <a:lnTo>
                        <a:pt x="4" y="192"/>
                      </a:lnTo>
                      <a:lnTo>
                        <a:pt x="4" y="192"/>
                      </a:lnTo>
                      <a:lnTo>
                        <a:pt x="8" y="182"/>
                      </a:lnTo>
                      <a:lnTo>
                        <a:pt x="12" y="178"/>
                      </a:lnTo>
                      <a:lnTo>
                        <a:pt x="16" y="178"/>
                      </a:lnTo>
                      <a:lnTo>
                        <a:pt x="16" y="178"/>
                      </a:lnTo>
                      <a:lnTo>
                        <a:pt x="48" y="190"/>
                      </a:lnTo>
                      <a:lnTo>
                        <a:pt x="80" y="206"/>
                      </a:lnTo>
                      <a:lnTo>
                        <a:pt x="66" y="150"/>
                      </a:lnTo>
                      <a:lnTo>
                        <a:pt x="76" y="148"/>
                      </a:lnTo>
                      <a:lnTo>
                        <a:pt x="96" y="214"/>
                      </a:lnTo>
                      <a:lnTo>
                        <a:pt x="96" y="214"/>
                      </a:lnTo>
                      <a:lnTo>
                        <a:pt x="144" y="244"/>
                      </a:lnTo>
                      <a:lnTo>
                        <a:pt x="118" y="134"/>
                      </a:lnTo>
                      <a:lnTo>
                        <a:pt x="128" y="130"/>
                      </a:lnTo>
                      <a:lnTo>
                        <a:pt x="164" y="256"/>
                      </a:lnTo>
                      <a:lnTo>
                        <a:pt x="164" y="256"/>
                      </a:lnTo>
                      <a:lnTo>
                        <a:pt x="176" y="264"/>
                      </a:lnTo>
                      <a:lnTo>
                        <a:pt x="176" y="264"/>
                      </a:lnTo>
                      <a:lnTo>
                        <a:pt x="236" y="302"/>
                      </a:lnTo>
                      <a:lnTo>
                        <a:pt x="268" y="320"/>
                      </a:lnTo>
                      <a:lnTo>
                        <a:pt x="300" y="334"/>
                      </a:lnTo>
                      <a:lnTo>
                        <a:pt x="300" y="334"/>
                      </a:lnTo>
                      <a:lnTo>
                        <a:pt x="286" y="314"/>
                      </a:lnTo>
                      <a:lnTo>
                        <a:pt x="272" y="292"/>
                      </a:lnTo>
                      <a:lnTo>
                        <a:pt x="272" y="292"/>
                      </a:lnTo>
                      <a:lnTo>
                        <a:pt x="260" y="276"/>
                      </a:lnTo>
                      <a:lnTo>
                        <a:pt x="260" y="276"/>
                      </a:lnTo>
                      <a:lnTo>
                        <a:pt x="244" y="248"/>
                      </a:lnTo>
                      <a:lnTo>
                        <a:pt x="228" y="222"/>
                      </a:lnTo>
                      <a:lnTo>
                        <a:pt x="214" y="196"/>
                      </a:lnTo>
                      <a:lnTo>
                        <a:pt x="204" y="170"/>
                      </a:lnTo>
                      <a:lnTo>
                        <a:pt x="202" y="168"/>
                      </a:lnTo>
                      <a:lnTo>
                        <a:pt x="216" y="158"/>
                      </a:lnTo>
                      <a:lnTo>
                        <a:pt x="218" y="162"/>
                      </a:lnTo>
                      <a:lnTo>
                        <a:pt x="218" y="162"/>
                      </a:lnTo>
                      <a:lnTo>
                        <a:pt x="238" y="186"/>
                      </a:lnTo>
                      <a:lnTo>
                        <a:pt x="254" y="210"/>
                      </a:lnTo>
                      <a:lnTo>
                        <a:pt x="270" y="236"/>
                      </a:lnTo>
                      <a:lnTo>
                        <a:pt x="282" y="262"/>
                      </a:lnTo>
                      <a:lnTo>
                        <a:pt x="282" y="262"/>
                      </a:lnTo>
                      <a:lnTo>
                        <a:pt x="294" y="282"/>
                      </a:lnTo>
                      <a:lnTo>
                        <a:pt x="294" y="282"/>
                      </a:lnTo>
                      <a:lnTo>
                        <a:pt x="304" y="304"/>
                      </a:lnTo>
                      <a:lnTo>
                        <a:pt x="316" y="326"/>
                      </a:lnTo>
                      <a:lnTo>
                        <a:pt x="316" y="326"/>
                      </a:lnTo>
                      <a:lnTo>
                        <a:pt x="318" y="290"/>
                      </a:lnTo>
                      <a:lnTo>
                        <a:pt x="318" y="254"/>
                      </a:lnTo>
                      <a:lnTo>
                        <a:pt x="316" y="184"/>
                      </a:lnTo>
                      <a:lnTo>
                        <a:pt x="316" y="184"/>
                      </a:lnTo>
                      <a:lnTo>
                        <a:pt x="314" y="174"/>
                      </a:lnTo>
                      <a:lnTo>
                        <a:pt x="222" y="76"/>
                      </a:lnTo>
                      <a:lnTo>
                        <a:pt x="230" y="70"/>
                      </a:lnTo>
                      <a:lnTo>
                        <a:pt x="312" y="150"/>
                      </a:lnTo>
                      <a:lnTo>
                        <a:pt x="312" y="150"/>
                      </a:lnTo>
                      <a:lnTo>
                        <a:pt x="312" y="92"/>
                      </a:lnTo>
                      <a:lnTo>
                        <a:pt x="262" y="40"/>
                      </a:lnTo>
                      <a:lnTo>
                        <a:pt x="268" y="34"/>
                      </a:lnTo>
                      <a:lnTo>
                        <a:pt x="312" y="74"/>
                      </a:lnTo>
                      <a:lnTo>
                        <a:pt x="312" y="74"/>
                      </a:lnTo>
                      <a:lnTo>
                        <a:pt x="314" y="38"/>
                      </a:lnTo>
                      <a:lnTo>
                        <a:pt x="320" y="2"/>
                      </a:lnTo>
                      <a:lnTo>
                        <a:pt x="322" y="0"/>
                      </a:lnTo>
                      <a:lnTo>
                        <a:pt x="324" y="0"/>
                      </a:lnTo>
                      <a:lnTo>
                        <a:pt x="340" y="0"/>
                      </a:lnTo>
                      <a:lnTo>
                        <a:pt x="342" y="0"/>
                      </a:lnTo>
                      <a:lnTo>
                        <a:pt x="342" y="2"/>
                      </a:lnTo>
                      <a:lnTo>
                        <a:pt x="342" y="2"/>
                      </a:lnTo>
                      <a:lnTo>
                        <a:pt x="348" y="38"/>
                      </a:lnTo>
                      <a:lnTo>
                        <a:pt x="352" y="74"/>
                      </a:lnTo>
                      <a:lnTo>
                        <a:pt x="394" y="34"/>
                      </a:lnTo>
                      <a:lnTo>
                        <a:pt x="400" y="40"/>
                      </a:lnTo>
                      <a:lnTo>
                        <a:pt x="352" y="90"/>
                      </a:lnTo>
                      <a:lnTo>
                        <a:pt x="352" y="90"/>
                      </a:lnTo>
                      <a:lnTo>
                        <a:pt x="352" y="148"/>
                      </a:lnTo>
                      <a:lnTo>
                        <a:pt x="432" y="70"/>
                      </a:lnTo>
                      <a:lnTo>
                        <a:pt x="440" y="76"/>
                      </a:lnTo>
                      <a:lnTo>
                        <a:pt x="350" y="172"/>
                      </a:lnTo>
                      <a:lnTo>
                        <a:pt x="350" y="172"/>
                      </a:lnTo>
                      <a:lnTo>
                        <a:pt x="350" y="184"/>
                      </a:lnTo>
                      <a:lnTo>
                        <a:pt x="350" y="184"/>
                      </a:lnTo>
                      <a:lnTo>
                        <a:pt x="346" y="254"/>
                      </a:lnTo>
                      <a:lnTo>
                        <a:pt x="346" y="288"/>
                      </a:lnTo>
                      <a:lnTo>
                        <a:pt x="348" y="324"/>
                      </a:lnTo>
                      <a:lnTo>
                        <a:pt x="348" y="324"/>
                      </a:lnTo>
                      <a:lnTo>
                        <a:pt x="360" y="302"/>
                      </a:lnTo>
                      <a:lnTo>
                        <a:pt x="372" y="280"/>
                      </a:lnTo>
                      <a:lnTo>
                        <a:pt x="372" y="280"/>
                      </a:lnTo>
                      <a:lnTo>
                        <a:pt x="380" y="262"/>
                      </a:lnTo>
                      <a:lnTo>
                        <a:pt x="380" y="262"/>
                      </a:lnTo>
                      <a:lnTo>
                        <a:pt x="394" y="234"/>
                      </a:lnTo>
                      <a:lnTo>
                        <a:pt x="410" y="206"/>
                      </a:lnTo>
                      <a:lnTo>
                        <a:pt x="426" y="182"/>
                      </a:lnTo>
                      <a:lnTo>
                        <a:pt x="444" y="160"/>
                      </a:lnTo>
                      <a:lnTo>
                        <a:pt x="446" y="156"/>
                      </a:lnTo>
                      <a:lnTo>
                        <a:pt x="460" y="164"/>
                      </a:lnTo>
                      <a:lnTo>
                        <a:pt x="458" y="168"/>
                      </a:lnTo>
                      <a:lnTo>
                        <a:pt x="458" y="168"/>
                      </a:lnTo>
                      <a:lnTo>
                        <a:pt x="446" y="196"/>
                      </a:lnTo>
                      <a:lnTo>
                        <a:pt x="432" y="224"/>
                      </a:lnTo>
                      <a:lnTo>
                        <a:pt x="418" y="250"/>
                      </a:lnTo>
                      <a:lnTo>
                        <a:pt x="402" y="274"/>
                      </a:lnTo>
                      <a:lnTo>
                        <a:pt x="402" y="274"/>
                      </a:lnTo>
                      <a:lnTo>
                        <a:pt x="390" y="294"/>
                      </a:lnTo>
                      <a:lnTo>
                        <a:pt x="390" y="294"/>
                      </a:lnTo>
                      <a:lnTo>
                        <a:pt x="376" y="316"/>
                      </a:lnTo>
                      <a:lnTo>
                        <a:pt x="364" y="338"/>
                      </a:lnTo>
                      <a:lnTo>
                        <a:pt x="364" y="338"/>
                      </a:lnTo>
                      <a:lnTo>
                        <a:pt x="396" y="322"/>
                      </a:lnTo>
                      <a:lnTo>
                        <a:pt x="428" y="304"/>
                      </a:lnTo>
                      <a:lnTo>
                        <a:pt x="488" y="266"/>
                      </a:lnTo>
                      <a:lnTo>
                        <a:pt x="488" y="266"/>
                      </a:lnTo>
                      <a:lnTo>
                        <a:pt x="496" y="260"/>
                      </a:lnTo>
                      <a:lnTo>
                        <a:pt x="534" y="130"/>
                      </a:lnTo>
                      <a:lnTo>
                        <a:pt x="544" y="134"/>
                      </a:lnTo>
                      <a:lnTo>
                        <a:pt x="516" y="246"/>
                      </a:lnTo>
                      <a:lnTo>
                        <a:pt x="516" y="246"/>
                      </a:lnTo>
                      <a:lnTo>
                        <a:pt x="566" y="216"/>
                      </a:lnTo>
                      <a:lnTo>
                        <a:pt x="586" y="148"/>
                      </a:lnTo>
                      <a:lnTo>
                        <a:pt x="594" y="150"/>
                      </a:lnTo>
                      <a:lnTo>
                        <a:pt x="580" y="208"/>
                      </a:lnTo>
                      <a:lnTo>
                        <a:pt x="580" y="208"/>
                      </a:lnTo>
                      <a:lnTo>
                        <a:pt x="614" y="192"/>
                      </a:lnTo>
                      <a:lnTo>
                        <a:pt x="648" y="180"/>
                      </a:lnTo>
                      <a:lnTo>
                        <a:pt x="650" y="178"/>
                      </a:lnTo>
                      <a:lnTo>
                        <a:pt x="652" y="182"/>
                      </a:lnTo>
                      <a:lnTo>
                        <a:pt x="652" y="182"/>
                      </a:lnTo>
                      <a:lnTo>
                        <a:pt x="658" y="192"/>
                      </a:lnTo>
                      <a:lnTo>
                        <a:pt x="660" y="196"/>
                      </a:lnTo>
                      <a:lnTo>
                        <a:pt x="658" y="198"/>
                      </a:lnTo>
                      <a:lnTo>
                        <a:pt x="658" y="198"/>
                      </a:lnTo>
                      <a:lnTo>
                        <a:pt x="630" y="222"/>
                      </a:lnTo>
                      <a:lnTo>
                        <a:pt x="602" y="242"/>
                      </a:lnTo>
                      <a:lnTo>
                        <a:pt x="658" y="258"/>
                      </a:lnTo>
                      <a:lnTo>
                        <a:pt x="654" y="268"/>
                      </a:lnTo>
                      <a:lnTo>
                        <a:pt x="588" y="250"/>
                      </a:lnTo>
                      <a:lnTo>
                        <a:pt x="588" y="250"/>
                      </a:lnTo>
                      <a:lnTo>
                        <a:pt x="538" y="278"/>
                      </a:lnTo>
                      <a:lnTo>
                        <a:pt x="646" y="310"/>
                      </a:lnTo>
                      <a:lnTo>
                        <a:pt x="644" y="320"/>
                      </a:lnTo>
                      <a:lnTo>
                        <a:pt x="516" y="290"/>
                      </a:lnTo>
                      <a:lnTo>
                        <a:pt x="516" y="290"/>
                      </a:lnTo>
                      <a:lnTo>
                        <a:pt x="504" y="296"/>
                      </a:lnTo>
                      <a:lnTo>
                        <a:pt x="504" y="296"/>
                      </a:lnTo>
                      <a:lnTo>
                        <a:pt x="444" y="326"/>
                      </a:lnTo>
                      <a:lnTo>
                        <a:pt x="416" y="344"/>
                      </a:lnTo>
                      <a:lnTo>
                        <a:pt x="386" y="362"/>
                      </a:lnTo>
                      <a:lnTo>
                        <a:pt x="386" y="362"/>
                      </a:lnTo>
                      <a:lnTo>
                        <a:pt x="388" y="362"/>
                      </a:lnTo>
                      <a:lnTo>
                        <a:pt x="388" y="362"/>
                      </a:lnTo>
                      <a:lnTo>
                        <a:pt x="410" y="362"/>
                      </a:lnTo>
                      <a:lnTo>
                        <a:pt x="432" y="360"/>
                      </a:lnTo>
                      <a:lnTo>
                        <a:pt x="432" y="360"/>
                      </a:lnTo>
                      <a:lnTo>
                        <a:pt x="452" y="358"/>
                      </a:lnTo>
                      <a:lnTo>
                        <a:pt x="452" y="358"/>
                      </a:lnTo>
                      <a:lnTo>
                        <a:pt x="484" y="356"/>
                      </a:lnTo>
                      <a:lnTo>
                        <a:pt x="514" y="356"/>
                      </a:lnTo>
                      <a:lnTo>
                        <a:pt x="544" y="358"/>
                      </a:lnTo>
                      <a:lnTo>
                        <a:pt x="572" y="362"/>
                      </a:lnTo>
                      <a:lnTo>
                        <a:pt x="576" y="362"/>
                      </a:lnTo>
                      <a:lnTo>
                        <a:pt x="576" y="378"/>
                      </a:lnTo>
                      <a:lnTo>
                        <a:pt x="572" y="378"/>
                      </a:lnTo>
                      <a:lnTo>
                        <a:pt x="572" y="378"/>
                      </a:lnTo>
                      <a:lnTo>
                        <a:pt x="530" y="384"/>
                      </a:lnTo>
                      <a:lnTo>
                        <a:pt x="488" y="384"/>
                      </a:lnTo>
                      <a:lnTo>
                        <a:pt x="488" y="384"/>
                      </a:lnTo>
                      <a:lnTo>
                        <a:pt x="488" y="384"/>
                      </a:lnTo>
                      <a:lnTo>
                        <a:pt x="488" y="384"/>
                      </a:lnTo>
                      <a:lnTo>
                        <a:pt x="452" y="384"/>
                      </a:lnTo>
                      <a:lnTo>
                        <a:pt x="452" y="384"/>
                      </a:lnTo>
                      <a:lnTo>
                        <a:pt x="430" y="382"/>
                      </a:lnTo>
                      <a:lnTo>
                        <a:pt x="430" y="382"/>
                      </a:lnTo>
                      <a:lnTo>
                        <a:pt x="392" y="382"/>
                      </a:lnTo>
                      <a:lnTo>
                        <a:pt x="392" y="382"/>
                      </a:lnTo>
                      <a:lnTo>
                        <a:pt x="374" y="382"/>
                      </a:lnTo>
                      <a:lnTo>
                        <a:pt x="374" y="382"/>
                      </a:lnTo>
                      <a:lnTo>
                        <a:pt x="406" y="402"/>
                      </a:lnTo>
                      <a:lnTo>
                        <a:pt x="438" y="422"/>
                      </a:lnTo>
                      <a:lnTo>
                        <a:pt x="470" y="440"/>
                      </a:lnTo>
                      <a:lnTo>
                        <a:pt x="502" y="456"/>
                      </a:lnTo>
                      <a:lnTo>
                        <a:pt x="502" y="456"/>
                      </a:lnTo>
                      <a:lnTo>
                        <a:pt x="512" y="460"/>
                      </a:lnTo>
                      <a:lnTo>
                        <a:pt x="644" y="428"/>
                      </a:lnTo>
                      <a:lnTo>
                        <a:pt x="646" y="438"/>
                      </a:lnTo>
                      <a:lnTo>
                        <a:pt x="534" y="470"/>
                      </a:lnTo>
                      <a:lnTo>
                        <a:pt x="534" y="470"/>
                      </a:lnTo>
                      <a:lnTo>
                        <a:pt x="586" y="498"/>
                      </a:lnTo>
                      <a:lnTo>
                        <a:pt x="654" y="482"/>
                      </a:lnTo>
                      <a:lnTo>
                        <a:pt x="658" y="490"/>
                      </a:lnTo>
                      <a:lnTo>
                        <a:pt x="600" y="508"/>
                      </a:lnTo>
                      <a:lnTo>
                        <a:pt x="600" y="508"/>
                      </a:lnTo>
                      <a:lnTo>
                        <a:pt x="630" y="528"/>
                      </a:lnTo>
                      <a:lnTo>
                        <a:pt x="658" y="550"/>
                      </a:lnTo>
                      <a:lnTo>
                        <a:pt x="660" y="554"/>
                      </a:lnTo>
                      <a:close/>
                    </a:path>
                  </a:pathLst>
                </a:custGeom>
                <a:solidFill>
                  <a:srgbClr val="FEFFFF">
                    <a:alpha val="2000"/>
                  </a:srgbClr>
                </a:solidFill>
                <a:ln>
                  <a:solidFill>
                    <a:srgbClr val="FEFFFF">
                      <a:alpha val="5000"/>
                    </a:srgbClr>
                  </a:solidFill>
                </a:ln>
                <a:effectLst>
                  <a:glow rad="101600">
                    <a:srgbClr val="FEFEFE">
                      <a:alpha val="7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38" name="Freeform 37"/>
                <p:cNvSpPr>
                  <a:spLocks noChangeAspect="1" noEditPoints="1"/>
                </p:cNvSpPr>
                <p:nvPr/>
              </p:nvSpPr>
              <p:spPr bwMode="auto">
                <a:xfrm rot="1068398">
                  <a:off x="7584101" y="5390385"/>
                  <a:ext cx="1184990" cy="1349332"/>
                </a:xfrm>
                <a:custGeom>
                  <a:avLst/>
                  <a:gdLst>
                    <a:gd name="T0" fmla="*/ 810 w 822"/>
                    <a:gd name="T1" fmla="*/ 600 h 936"/>
                    <a:gd name="T2" fmla="*/ 784 w 822"/>
                    <a:gd name="T3" fmla="*/ 560 h 936"/>
                    <a:gd name="T4" fmla="*/ 684 w 822"/>
                    <a:gd name="T5" fmla="*/ 478 h 936"/>
                    <a:gd name="T6" fmla="*/ 684 w 822"/>
                    <a:gd name="T7" fmla="*/ 452 h 936"/>
                    <a:gd name="T8" fmla="*/ 782 w 822"/>
                    <a:gd name="T9" fmla="*/ 366 h 936"/>
                    <a:gd name="T10" fmla="*/ 808 w 822"/>
                    <a:gd name="T11" fmla="*/ 326 h 936"/>
                    <a:gd name="T12" fmla="*/ 810 w 822"/>
                    <a:gd name="T13" fmla="*/ 220 h 936"/>
                    <a:gd name="T14" fmla="*/ 700 w 822"/>
                    <a:gd name="T15" fmla="*/ 280 h 936"/>
                    <a:gd name="T16" fmla="*/ 644 w 822"/>
                    <a:gd name="T17" fmla="*/ 312 h 936"/>
                    <a:gd name="T18" fmla="*/ 554 w 822"/>
                    <a:gd name="T19" fmla="*/ 232 h 936"/>
                    <a:gd name="T20" fmla="*/ 526 w 822"/>
                    <a:gd name="T21" fmla="*/ 260 h 936"/>
                    <a:gd name="T22" fmla="*/ 498 w 822"/>
                    <a:gd name="T23" fmla="*/ 80 h 936"/>
                    <a:gd name="T24" fmla="*/ 476 w 822"/>
                    <a:gd name="T25" fmla="*/ 38 h 936"/>
                    <a:gd name="T26" fmla="*/ 396 w 822"/>
                    <a:gd name="T27" fmla="*/ 94 h 936"/>
                    <a:gd name="T28" fmla="*/ 396 w 822"/>
                    <a:gd name="T29" fmla="*/ 154 h 936"/>
                    <a:gd name="T30" fmla="*/ 392 w 822"/>
                    <a:gd name="T31" fmla="*/ 352 h 936"/>
                    <a:gd name="T32" fmla="*/ 288 w 822"/>
                    <a:gd name="T33" fmla="*/ 252 h 936"/>
                    <a:gd name="T34" fmla="*/ 322 w 822"/>
                    <a:gd name="T35" fmla="*/ 392 h 936"/>
                    <a:gd name="T36" fmla="*/ 146 w 822"/>
                    <a:gd name="T37" fmla="*/ 294 h 936"/>
                    <a:gd name="T38" fmla="*/ 92 w 822"/>
                    <a:gd name="T39" fmla="*/ 264 h 936"/>
                    <a:gd name="T40" fmla="*/ 6 w 822"/>
                    <a:gd name="T41" fmla="*/ 312 h 936"/>
                    <a:gd name="T42" fmla="*/ 32 w 822"/>
                    <a:gd name="T43" fmla="*/ 352 h 936"/>
                    <a:gd name="T44" fmla="*/ 176 w 822"/>
                    <a:gd name="T45" fmla="*/ 462 h 936"/>
                    <a:gd name="T46" fmla="*/ 136 w 822"/>
                    <a:gd name="T47" fmla="*/ 472 h 936"/>
                    <a:gd name="T48" fmla="*/ 158 w 822"/>
                    <a:gd name="T49" fmla="*/ 592 h 936"/>
                    <a:gd name="T50" fmla="*/ 104 w 822"/>
                    <a:gd name="T51" fmla="*/ 626 h 936"/>
                    <a:gd name="T52" fmla="*/ 0 w 822"/>
                    <a:gd name="T53" fmla="*/ 688 h 936"/>
                    <a:gd name="T54" fmla="*/ 94 w 822"/>
                    <a:gd name="T55" fmla="*/ 744 h 936"/>
                    <a:gd name="T56" fmla="*/ 142 w 822"/>
                    <a:gd name="T57" fmla="*/ 742 h 936"/>
                    <a:gd name="T58" fmla="*/ 262 w 822"/>
                    <a:gd name="T59" fmla="*/ 696 h 936"/>
                    <a:gd name="T60" fmla="*/ 284 w 822"/>
                    <a:gd name="T61" fmla="*/ 708 h 936"/>
                    <a:gd name="T62" fmla="*/ 310 w 822"/>
                    <a:gd name="T63" fmla="*/ 836 h 936"/>
                    <a:gd name="T64" fmla="*/ 332 w 822"/>
                    <a:gd name="T65" fmla="*/ 878 h 936"/>
                    <a:gd name="T66" fmla="*/ 422 w 822"/>
                    <a:gd name="T67" fmla="*/ 936 h 936"/>
                    <a:gd name="T68" fmla="*/ 426 w 822"/>
                    <a:gd name="T69" fmla="*/ 808 h 936"/>
                    <a:gd name="T70" fmla="*/ 426 w 822"/>
                    <a:gd name="T71" fmla="*/ 742 h 936"/>
                    <a:gd name="T72" fmla="*/ 540 w 822"/>
                    <a:gd name="T73" fmla="*/ 706 h 936"/>
                    <a:gd name="T74" fmla="*/ 530 w 822"/>
                    <a:gd name="T75" fmla="*/ 666 h 936"/>
                    <a:gd name="T76" fmla="*/ 700 w 822"/>
                    <a:gd name="T77" fmla="*/ 734 h 936"/>
                    <a:gd name="T78" fmla="*/ 746 w 822"/>
                    <a:gd name="T79" fmla="*/ 736 h 936"/>
                    <a:gd name="T80" fmla="*/ 306 w 822"/>
                    <a:gd name="T81" fmla="*/ 494 h 936"/>
                    <a:gd name="T82" fmla="*/ 302 w 822"/>
                    <a:gd name="T83" fmla="*/ 450 h 936"/>
                    <a:gd name="T84" fmla="*/ 306 w 822"/>
                    <a:gd name="T85" fmla="*/ 494 h 936"/>
                    <a:gd name="T86" fmla="*/ 488 w 822"/>
                    <a:gd name="T87" fmla="*/ 388 h 936"/>
                    <a:gd name="T88" fmla="*/ 438 w 822"/>
                    <a:gd name="T89" fmla="*/ 360 h 936"/>
                    <a:gd name="T90" fmla="*/ 382 w 822"/>
                    <a:gd name="T91" fmla="*/ 360 h 936"/>
                    <a:gd name="T92" fmla="*/ 334 w 822"/>
                    <a:gd name="T93" fmla="*/ 388 h 936"/>
                    <a:gd name="T94" fmla="*/ 334 w 822"/>
                    <a:gd name="T95" fmla="*/ 542 h 936"/>
                    <a:gd name="T96" fmla="*/ 382 w 822"/>
                    <a:gd name="T97" fmla="*/ 570 h 936"/>
                    <a:gd name="T98" fmla="*/ 396 w 822"/>
                    <a:gd name="T99" fmla="*/ 540 h 936"/>
                    <a:gd name="T100" fmla="*/ 346 w 822"/>
                    <a:gd name="T101" fmla="*/ 508 h 936"/>
                    <a:gd name="T102" fmla="*/ 334 w 822"/>
                    <a:gd name="T103" fmla="*/ 464 h 936"/>
                    <a:gd name="T104" fmla="*/ 356 w 822"/>
                    <a:gd name="T105" fmla="*/ 410 h 936"/>
                    <a:gd name="T106" fmla="*/ 410 w 822"/>
                    <a:gd name="T107" fmla="*/ 388 h 936"/>
                    <a:gd name="T108" fmla="*/ 454 w 822"/>
                    <a:gd name="T109" fmla="*/ 400 h 936"/>
                    <a:gd name="T110" fmla="*/ 486 w 822"/>
                    <a:gd name="T111" fmla="*/ 450 h 936"/>
                    <a:gd name="T112" fmla="*/ 482 w 822"/>
                    <a:gd name="T113" fmla="*/ 494 h 936"/>
                    <a:gd name="T114" fmla="*/ 440 w 822"/>
                    <a:gd name="T115" fmla="*/ 536 h 936"/>
                    <a:gd name="T116" fmla="*/ 522 w 822"/>
                    <a:gd name="T117" fmla="*/ 656 h 936"/>
                    <a:gd name="T118" fmla="*/ 466 w 822"/>
                    <a:gd name="T119" fmla="*/ 560 h 936"/>
                    <a:gd name="T120" fmla="*/ 516 w 822"/>
                    <a:gd name="T121" fmla="*/ 436 h 936"/>
                    <a:gd name="T122" fmla="*/ 520 w 822"/>
                    <a:gd name="T123" fmla="*/ 480 h 936"/>
                    <a:gd name="T124" fmla="*/ 516 w 822"/>
                    <a:gd name="T125" fmla="*/ 4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2" h="936">
                      <a:moveTo>
                        <a:pt x="822" y="688"/>
                      </a:moveTo>
                      <a:lnTo>
                        <a:pt x="740" y="638"/>
                      </a:lnTo>
                      <a:lnTo>
                        <a:pt x="814" y="618"/>
                      </a:lnTo>
                      <a:lnTo>
                        <a:pt x="810" y="600"/>
                      </a:lnTo>
                      <a:lnTo>
                        <a:pt x="714" y="624"/>
                      </a:lnTo>
                      <a:lnTo>
                        <a:pt x="688" y="606"/>
                      </a:lnTo>
                      <a:lnTo>
                        <a:pt x="790" y="578"/>
                      </a:lnTo>
                      <a:lnTo>
                        <a:pt x="784" y="560"/>
                      </a:lnTo>
                      <a:lnTo>
                        <a:pt x="660" y="590"/>
                      </a:lnTo>
                      <a:lnTo>
                        <a:pt x="518" y="504"/>
                      </a:lnTo>
                      <a:lnTo>
                        <a:pt x="646" y="468"/>
                      </a:lnTo>
                      <a:lnTo>
                        <a:pt x="684" y="478"/>
                      </a:lnTo>
                      <a:lnTo>
                        <a:pt x="686" y="472"/>
                      </a:lnTo>
                      <a:lnTo>
                        <a:pt x="656" y="464"/>
                      </a:lnTo>
                      <a:lnTo>
                        <a:pt x="686" y="456"/>
                      </a:lnTo>
                      <a:lnTo>
                        <a:pt x="684" y="452"/>
                      </a:lnTo>
                      <a:lnTo>
                        <a:pt x="646" y="462"/>
                      </a:lnTo>
                      <a:lnTo>
                        <a:pt x="518" y="426"/>
                      </a:lnTo>
                      <a:lnTo>
                        <a:pt x="662" y="338"/>
                      </a:lnTo>
                      <a:lnTo>
                        <a:pt x="782" y="366"/>
                      </a:lnTo>
                      <a:lnTo>
                        <a:pt x="788" y="348"/>
                      </a:lnTo>
                      <a:lnTo>
                        <a:pt x="690" y="320"/>
                      </a:lnTo>
                      <a:lnTo>
                        <a:pt x="718" y="304"/>
                      </a:lnTo>
                      <a:lnTo>
                        <a:pt x="808" y="326"/>
                      </a:lnTo>
                      <a:lnTo>
                        <a:pt x="812" y="310"/>
                      </a:lnTo>
                      <a:lnTo>
                        <a:pt x="742" y="290"/>
                      </a:lnTo>
                      <a:lnTo>
                        <a:pt x="822" y="242"/>
                      </a:lnTo>
                      <a:lnTo>
                        <a:pt x="810" y="220"/>
                      </a:lnTo>
                      <a:lnTo>
                        <a:pt x="726" y="266"/>
                      </a:lnTo>
                      <a:lnTo>
                        <a:pt x="744" y="192"/>
                      </a:lnTo>
                      <a:lnTo>
                        <a:pt x="728" y="186"/>
                      </a:lnTo>
                      <a:lnTo>
                        <a:pt x="700" y="280"/>
                      </a:lnTo>
                      <a:lnTo>
                        <a:pt x="672" y="296"/>
                      </a:lnTo>
                      <a:lnTo>
                        <a:pt x="698" y="194"/>
                      </a:lnTo>
                      <a:lnTo>
                        <a:pt x="680" y="188"/>
                      </a:lnTo>
                      <a:lnTo>
                        <a:pt x="644" y="312"/>
                      </a:lnTo>
                      <a:lnTo>
                        <a:pt x="498" y="392"/>
                      </a:lnTo>
                      <a:lnTo>
                        <a:pt x="530" y="262"/>
                      </a:lnTo>
                      <a:lnTo>
                        <a:pt x="558" y="234"/>
                      </a:lnTo>
                      <a:lnTo>
                        <a:pt x="554" y="232"/>
                      </a:lnTo>
                      <a:lnTo>
                        <a:pt x="534" y="252"/>
                      </a:lnTo>
                      <a:lnTo>
                        <a:pt x="540" y="222"/>
                      </a:lnTo>
                      <a:lnTo>
                        <a:pt x="536" y="222"/>
                      </a:lnTo>
                      <a:lnTo>
                        <a:pt x="526" y="260"/>
                      </a:lnTo>
                      <a:lnTo>
                        <a:pt x="430" y="352"/>
                      </a:lnTo>
                      <a:lnTo>
                        <a:pt x="426" y="182"/>
                      </a:lnTo>
                      <a:lnTo>
                        <a:pt x="512" y="94"/>
                      </a:lnTo>
                      <a:lnTo>
                        <a:pt x="498" y="80"/>
                      </a:lnTo>
                      <a:lnTo>
                        <a:pt x="426" y="150"/>
                      </a:lnTo>
                      <a:lnTo>
                        <a:pt x="426" y="118"/>
                      </a:lnTo>
                      <a:lnTo>
                        <a:pt x="490" y="52"/>
                      </a:lnTo>
                      <a:lnTo>
                        <a:pt x="476" y="38"/>
                      </a:lnTo>
                      <a:lnTo>
                        <a:pt x="424" y="90"/>
                      </a:lnTo>
                      <a:lnTo>
                        <a:pt x="422" y="0"/>
                      </a:lnTo>
                      <a:lnTo>
                        <a:pt x="398" y="0"/>
                      </a:lnTo>
                      <a:lnTo>
                        <a:pt x="396" y="94"/>
                      </a:lnTo>
                      <a:lnTo>
                        <a:pt x="340" y="40"/>
                      </a:lnTo>
                      <a:lnTo>
                        <a:pt x="328" y="52"/>
                      </a:lnTo>
                      <a:lnTo>
                        <a:pt x="396" y="122"/>
                      </a:lnTo>
                      <a:lnTo>
                        <a:pt x="396" y="154"/>
                      </a:lnTo>
                      <a:lnTo>
                        <a:pt x="318" y="80"/>
                      </a:lnTo>
                      <a:lnTo>
                        <a:pt x="306" y="94"/>
                      </a:lnTo>
                      <a:lnTo>
                        <a:pt x="394" y="186"/>
                      </a:lnTo>
                      <a:lnTo>
                        <a:pt x="392" y="352"/>
                      </a:lnTo>
                      <a:lnTo>
                        <a:pt x="296" y="260"/>
                      </a:lnTo>
                      <a:lnTo>
                        <a:pt x="284" y="222"/>
                      </a:lnTo>
                      <a:lnTo>
                        <a:pt x="280" y="222"/>
                      </a:lnTo>
                      <a:lnTo>
                        <a:pt x="288" y="252"/>
                      </a:lnTo>
                      <a:lnTo>
                        <a:pt x="266" y="232"/>
                      </a:lnTo>
                      <a:lnTo>
                        <a:pt x="262" y="234"/>
                      </a:lnTo>
                      <a:lnTo>
                        <a:pt x="290" y="262"/>
                      </a:lnTo>
                      <a:lnTo>
                        <a:pt x="322" y="392"/>
                      </a:lnTo>
                      <a:lnTo>
                        <a:pt x="174" y="310"/>
                      </a:lnTo>
                      <a:lnTo>
                        <a:pt x="140" y="192"/>
                      </a:lnTo>
                      <a:lnTo>
                        <a:pt x="122" y="196"/>
                      </a:lnTo>
                      <a:lnTo>
                        <a:pt x="146" y="294"/>
                      </a:lnTo>
                      <a:lnTo>
                        <a:pt x="118" y="280"/>
                      </a:lnTo>
                      <a:lnTo>
                        <a:pt x="92" y="190"/>
                      </a:lnTo>
                      <a:lnTo>
                        <a:pt x="74" y="194"/>
                      </a:lnTo>
                      <a:lnTo>
                        <a:pt x="92" y="264"/>
                      </a:lnTo>
                      <a:lnTo>
                        <a:pt x="12" y="220"/>
                      </a:lnTo>
                      <a:lnTo>
                        <a:pt x="0" y="242"/>
                      </a:lnTo>
                      <a:lnTo>
                        <a:pt x="82" y="290"/>
                      </a:lnTo>
                      <a:lnTo>
                        <a:pt x="6" y="312"/>
                      </a:lnTo>
                      <a:lnTo>
                        <a:pt x="12" y="330"/>
                      </a:lnTo>
                      <a:lnTo>
                        <a:pt x="106" y="306"/>
                      </a:lnTo>
                      <a:lnTo>
                        <a:pt x="134" y="322"/>
                      </a:lnTo>
                      <a:lnTo>
                        <a:pt x="32" y="352"/>
                      </a:lnTo>
                      <a:lnTo>
                        <a:pt x="36" y="370"/>
                      </a:lnTo>
                      <a:lnTo>
                        <a:pt x="162" y="340"/>
                      </a:lnTo>
                      <a:lnTo>
                        <a:pt x="304" y="424"/>
                      </a:lnTo>
                      <a:lnTo>
                        <a:pt x="176" y="462"/>
                      </a:lnTo>
                      <a:lnTo>
                        <a:pt x="138" y="452"/>
                      </a:lnTo>
                      <a:lnTo>
                        <a:pt x="136" y="456"/>
                      </a:lnTo>
                      <a:lnTo>
                        <a:pt x="164" y="464"/>
                      </a:lnTo>
                      <a:lnTo>
                        <a:pt x="136" y="472"/>
                      </a:lnTo>
                      <a:lnTo>
                        <a:pt x="138" y="478"/>
                      </a:lnTo>
                      <a:lnTo>
                        <a:pt x="176" y="468"/>
                      </a:lnTo>
                      <a:lnTo>
                        <a:pt x="302" y="504"/>
                      </a:lnTo>
                      <a:lnTo>
                        <a:pt x="158" y="592"/>
                      </a:lnTo>
                      <a:lnTo>
                        <a:pt x="38" y="562"/>
                      </a:lnTo>
                      <a:lnTo>
                        <a:pt x="34" y="580"/>
                      </a:lnTo>
                      <a:lnTo>
                        <a:pt x="130" y="608"/>
                      </a:lnTo>
                      <a:lnTo>
                        <a:pt x="104" y="626"/>
                      </a:lnTo>
                      <a:lnTo>
                        <a:pt x="14" y="604"/>
                      </a:lnTo>
                      <a:lnTo>
                        <a:pt x="8" y="620"/>
                      </a:lnTo>
                      <a:lnTo>
                        <a:pt x="78" y="640"/>
                      </a:lnTo>
                      <a:lnTo>
                        <a:pt x="0" y="688"/>
                      </a:lnTo>
                      <a:lnTo>
                        <a:pt x="12" y="710"/>
                      </a:lnTo>
                      <a:lnTo>
                        <a:pt x="96" y="664"/>
                      </a:lnTo>
                      <a:lnTo>
                        <a:pt x="76" y="738"/>
                      </a:lnTo>
                      <a:lnTo>
                        <a:pt x="94" y="744"/>
                      </a:lnTo>
                      <a:lnTo>
                        <a:pt x="122" y="648"/>
                      </a:lnTo>
                      <a:lnTo>
                        <a:pt x="150" y="634"/>
                      </a:lnTo>
                      <a:lnTo>
                        <a:pt x="124" y="736"/>
                      </a:lnTo>
                      <a:lnTo>
                        <a:pt x="142" y="742"/>
                      </a:lnTo>
                      <a:lnTo>
                        <a:pt x="178" y="618"/>
                      </a:lnTo>
                      <a:lnTo>
                        <a:pt x="322" y="538"/>
                      </a:lnTo>
                      <a:lnTo>
                        <a:pt x="290" y="666"/>
                      </a:lnTo>
                      <a:lnTo>
                        <a:pt x="262" y="696"/>
                      </a:lnTo>
                      <a:lnTo>
                        <a:pt x="266" y="698"/>
                      </a:lnTo>
                      <a:lnTo>
                        <a:pt x="288" y="678"/>
                      </a:lnTo>
                      <a:lnTo>
                        <a:pt x="280" y="706"/>
                      </a:lnTo>
                      <a:lnTo>
                        <a:pt x="284" y="708"/>
                      </a:lnTo>
                      <a:lnTo>
                        <a:pt x="296" y="670"/>
                      </a:lnTo>
                      <a:lnTo>
                        <a:pt x="390" y="578"/>
                      </a:lnTo>
                      <a:lnTo>
                        <a:pt x="394" y="746"/>
                      </a:lnTo>
                      <a:lnTo>
                        <a:pt x="310" y="836"/>
                      </a:lnTo>
                      <a:lnTo>
                        <a:pt x="322" y="850"/>
                      </a:lnTo>
                      <a:lnTo>
                        <a:pt x="396" y="780"/>
                      </a:lnTo>
                      <a:lnTo>
                        <a:pt x="396" y="812"/>
                      </a:lnTo>
                      <a:lnTo>
                        <a:pt x="332" y="878"/>
                      </a:lnTo>
                      <a:lnTo>
                        <a:pt x="344" y="890"/>
                      </a:lnTo>
                      <a:lnTo>
                        <a:pt x="396" y="842"/>
                      </a:lnTo>
                      <a:lnTo>
                        <a:pt x="398" y="936"/>
                      </a:lnTo>
                      <a:lnTo>
                        <a:pt x="422" y="936"/>
                      </a:lnTo>
                      <a:lnTo>
                        <a:pt x="424" y="838"/>
                      </a:lnTo>
                      <a:lnTo>
                        <a:pt x="480" y="892"/>
                      </a:lnTo>
                      <a:lnTo>
                        <a:pt x="494" y="878"/>
                      </a:lnTo>
                      <a:lnTo>
                        <a:pt x="426" y="808"/>
                      </a:lnTo>
                      <a:lnTo>
                        <a:pt x="426" y="776"/>
                      </a:lnTo>
                      <a:lnTo>
                        <a:pt x="502" y="850"/>
                      </a:lnTo>
                      <a:lnTo>
                        <a:pt x="516" y="836"/>
                      </a:lnTo>
                      <a:lnTo>
                        <a:pt x="426" y="742"/>
                      </a:lnTo>
                      <a:lnTo>
                        <a:pt x="430" y="578"/>
                      </a:lnTo>
                      <a:lnTo>
                        <a:pt x="526" y="670"/>
                      </a:lnTo>
                      <a:lnTo>
                        <a:pt x="536" y="708"/>
                      </a:lnTo>
                      <a:lnTo>
                        <a:pt x="540" y="706"/>
                      </a:lnTo>
                      <a:lnTo>
                        <a:pt x="534" y="678"/>
                      </a:lnTo>
                      <a:lnTo>
                        <a:pt x="554" y="698"/>
                      </a:lnTo>
                      <a:lnTo>
                        <a:pt x="558" y="696"/>
                      </a:lnTo>
                      <a:lnTo>
                        <a:pt x="530" y="666"/>
                      </a:lnTo>
                      <a:lnTo>
                        <a:pt x="498" y="538"/>
                      </a:lnTo>
                      <a:lnTo>
                        <a:pt x="646" y="620"/>
                      </a:lnTo>
                      <a:lnTo>
                        <a:pt x="682" y="738"/>
                      </a:lnTo>
                      <a:lnTo>
                        <a:pt x="700" y="734"/>
                      </a:lnTo>
                      <a:lnTo>
                        <a:pt x="674" y="636"/>
                      </a:lnTo>
                      <a:lnTo>
                        <a:pt x="704" y="650"/>
                      </a:lnTo>
                      <a:lnTo>
                        <a:pt x="730" y="740"/>
                      </a:lnTo>
                      <a:lnTo>
                        <a:pt x="746" y="736"/>
                      </a:lnTo>
                      <a:lnTo>
                        <a:pt x="728" y="664"/>
                      </a:lnTo>
                      <a:lnTo>
                        <a:pt x="810" y="710"/>
                      </a:lnTo>
                      <a:lnTo>
                        <a:pt x="822" y="688"/>
                      </a:lnTo>
                      <a:close/>
                      <a:moveTo>
                        <a:pt x="306" y="494"/>
                      </a:moveTo>
                      <a:lnTo>
                        <a:pt x="188" y="464"/>
                      </a:lnTo>
                      <a:lnTo>
                        <a:pt x="306" y="436"/>
                      </a:lnTo>
                      <a:lnTo>
                        <a:pt x="306" y="436"/>
                      </a:lnTo>
                      <a:lnTo>
                        <a:pt x="302" y="450"/>
                      </a:lnTo>
                      <a:lnTo>
                        <a:pt x="302" y="464"/>
                      </a:lnTo>
                      <a:lnTo>
                        <a:pt x="302" y="464"/>
                      </a:lnTo>
                      <a:lnTo>
                        <a:pt x="302" y="480"/>
                      </a:lnTo>
                      <a:lnTo>
                        <a:pt x="306" y="494"/>
                      </a:lnTo>
                      <a:lnTo>
                        <a:pt x="306" y="494"/>
                      </a:lnTo>
                      <a:close/>
                      <a:moveTo>
                        <a:pt x="522" y="272"/>
                      </a:moveTo>
                      <a:lnTo>
                        <a:pt x="488" y="388"/>
                      </a:lnTo>
                      <a:lnTo>
                        <a:pt x="488" y="388"/>
                      </a:lnTo>
                      <a:lnTo>
                        <a:pt x="478" y="378"/>
                      </a:lnTo>
                      <a:lnTo>
                        <a:pt x="466" y="370"/>
                      </a:lnTo>
                      <a:lnTo>
                        <a:pt x="452" y="364"/>
                      </a:lnTo>
                      <a:lnTo>
                        <a:pt x="438" y="360"/>
                      </a:lnTo>
                      <a:lnTo>
                        <a:pt x="522" y="272"/>
                      </a:lnTo>
                      <a:close/>
                      <a:moveTo>
                        <a:pt x="300" y="272"/>
                      </a:moveTo>
                      <a:lnTo>
                        <a:pt x="382" y="360"/>
                      </a:lnTo>
                      <a:lnTo>
                        <a:pt x="382" y="360"/>
                      </a:lnTo>
                      <a:lnTo>
                        <a:pt x="368" y="364"/>
                      </a:lnTo>
                      <a:lnTo>
                        <a:pt x="356" y="370"/>
                      </a:lnTo>
                      <a:lnTo>
                        <a:pt x="344" y="378"/>
                      </a:lnTo>
                      <a:lnTo>
                        <a:pt x="334" y="388"/>
                      </a:lnTo>
                      <a:lnTo>
                        <a:pt x="300" y="272"/>
                      </a:lnTo>
                      <a:close/>
                      <a:moveTo>
                        <a:pt x="300" y="656"/>
                      </a:moveTo>
                      <a:lnTo>
                        <a:pt x="334" y="542"/>
                      </a:lnTo>
                      <a:lnTo>
                        <a:pt x="334" y="542"/>
                      </a:lnTo>
                      <a:lnTo>
                        <a:pt x="344" y="552"/>
                      </a:lnTo>
                      <a:lnTo>
                        <a:pt x="356" y="560"/>
                      </a:lnTo>
                      <a:lnTo>
                        <a:pt x="368" y="566"/>
                      </a:lnTo>
                      <a:lnTo>
                        <a:pt x="382" y="570"/>
                      </a:lnTo>
                      <a:lnTo>
                        <a:pt x="300" y="656"/>
                      </a:lnTo>
                      <a:close/>
                      <a:moveTo>
                        <a:pt x="410" y="542"/>
                      </a:moveTo>
                      <a:lnTo>
                        <a:pt x="410" y="542"/>
                      </a:lnTo>
                      <a:lnTo>
                        <a:pt x="396" y="540"/>
                      </a:lnTo>
                      <a:lnTo>
                        <a:pt x="380" y="536"/>
                      </a:lnTo>
                      <a:lnTo>
                        <a:pt x="368" y="528"/>
                      </a:lnTo>
                      <a:lnTo>
                        <a:pt x="356" y="520"/>
                      </a:lnTo>
                      <a:lnTo>
                        <a:pt x="346" y="508"/>
                      </a:lnTo>
                      <a:lnTo>
                        <a:pt x="340" y="494"/>
                      </a:lnTo>
                      <a:lnTo>
                        <a:pt x="336" y="480"/>
                      </a:lnTo>
                      <a:lnTo>
                        <a:pt x="334" y="464"/>
                      </a:lnTo>
                      <a:lnTo>
                        <a:pt x="334" y="464"/>
                      </a:lnTo>
                      <a:lnTo>
                        <a:pt x="336" y="450"/>
                      </a:lnTo>
                      <a:lnTo>
                        <a:pt x="340" y="434"/>
                      </a:lnTo>
                      <a:lnTo>
                        <a:pt x="346" y="422"/>
                      </a:lnTo>
                      <a:lnTo>
                        <a:pt x="356" y="410"/>
                      </a:lnTo>
                      <a:lnTo>
                        <a:pt x="368" y="400"/>
                      </a:lnTo>
                      <a:lnTo>
                        <a:pt x="380" y="394"/>
                      </a:lnTo>
                      <a:lnTo>
                        <a:pt x="396" y="390"/>
                      </a:lnTo>
                      <a:lnTo>
                        <a:pt x="410" y="388"/>
                      </a:lnTo>
                      <a:lnTo>
                        <a:pt x="410" y="388"/>
                      </a:lnTo>
                      <a:lnTo>
                        <a:pt x="426" y="390"/>
                      </a:lnTo>
                      <a:lnTo>
                        <a:pt x="440" y="394"/>
                      </a:lnTo>
                      <a:lnTo>
                        <a:pt x="454" y="400"/>
                      </a:lnTo>
                      <a:lnTo>
                        <a:pt x="466" y="410"/>
                      </a:lnTo>
                      <a:lnTo>
                        <a:pt x="474" y="422"/>
                      </a:lnTo>
                      <a:lnTo>
                        <a:pt x="482" y="434"/>
                      </a:lnTo>
                      <a:lnTo>
                        <a:pt x="486" y="450"/>
                      </a:lnTo>
                      <a:lnTo>
                        <a:pt x="488" y="464"/>
                      </a:lnTo>
                      <a:lnTo>
                        <a:pt x="488" y="464"/>
                      </a:lnTo>
                      <a:lnTo>
                        <a:pt x="486" y="480"/>
                      </a:lnTo>
                      <a:lnTo>
                        <a:pt x="482" y="494"/>
                      </a:lnTo>
                      <a:lnTo>
                        <a:pt x="474" y="508"/>
                      </a:lnTo>
                      <a:lnTo>
                        <a:pt x="466" y="520"/>
                      </a:lnTo>
                      <a:lnTo>
                        <a:pt x="454" y="528"/>
                      </a:lnTo>
                      <a:lnTo>
                        <a:pt x="440" y="536"/>
                      </a:lnTo>
                      <a:lnTo>
                        <a:pt x="426" y="540"/>
                      </a:lnTo>
                      <a:lnTo>
                        <a:pt x="410" y="542"/>
                      </a:lnTo>
                      <a:lnTo>
                        <a:pt x="410" y="542"/>
                      </a:lnTo>
                      <a:close/>
                      <a:moveTo>
                        <a:pt x="522" y="656"/>
                      </a:moveTo>
                      <a:lnTo>
                        <a:pt x="438" y="570"/>
                      </a:lnTo>
                      <a:lnTo>
                        <a:pt x="438" y="570"/>
                      </a:lnTo>
                      <a:lnTo>
                        <a:pt x="452" y="566"/>
                      </a:lnTo>
                      <a:lnTo>
                        <a:pt x="466" y="560"/>
                      </a:lnTo>
                      <a:lnTo>
                        <a:pt x="478" y="552"/>
                      </a:lnTo>
                      <a:lnTo>
                        <a:pt x="488" y="542"/>
                      </a:lnTo>
                      <a:lnTo>
                        <a:pt x="522" y="656"/>
                      </a:lnTo>
                      <a:close/>
                      <a:moveTo>
                        <a:pt x="516" y="436"/>
                      </a:moveTo>
                      <a:lnTo>
                        <a:pt x="632" y="464"/>
                      </a:lnTo>
                      <a:lnTo>
                        <a:pt x="516" y="494"/>
                      </a:lnTo>
                      <a:lnTo>
                        <a:pt x="516" y="494"/>
                      </a:lnTo>
                      <a:lnTo>
                        <a:pt x="520" y="480"/>
                      </a:lnTo>
                      <a:lnTo>
                        <a:pt x="520" y="464"/>
                      </a:lnTo>
                      <a:lnTo>
                        <a:pt x="520" y="464"/>
                      </a:lnTo>
                      <a:lnTo>
                        <a:pt x="520" y="450"/>
                      </a:lnTo>
                      <a:lnTo>
                        <a:pt x="516" y="436"/>
                      </a:lnTo>
                      <a:lnTo>
                        <a:pt x="516" y="436"/>
                      </a:lnTo>
                      <a:close/>
                    </a:path>
                  </a:pathLst>
                </a:custGeom>
                <a:solidFill>
                  <a:srgbClr val="FEFFFF">
                    <a:alpha val="2000"/>
                  </a:srgbClr>
                </a:solidFill>
                <a:ln>
                  <a:noFill/>
                </a:ln>
                <a:effectLst>
                  <a:glow rad="101600">
                    <a:srgbClr val="FEFEFE">
                      <a:alpha val="8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9"/>
                <p:cNvSpPr>
                  <a:spLocks noChangeAspect="1"/>
                </p:cNvSpPr>
                <p:nvPr/>
              </p:nvSpPr>
              <p:spPr bwMode="auto">
                <a:xfrm rot="18879730">
                  <a:off x="6967777" y="1936282"/>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5" name="Group 50"/>
              <p:cNvGrpSpPr/>
              <p:nvPr/>
            </p:nvGrpSpPr>
            <p:grpSpPr>
              <a:xfrm>
                <a:off x="7693251" y="122250"/>
                <a:ext cx="1404769" cy="5155321"/>
                <a:chOff x="7693251" y="122250"/>
                <a:chExt cx="1404769" cy="5155321"/>
              </a:xfrm>
            </p:grpSpPr>
            <p:sp>
              <p:nvSpPr>
                <p:cNvPr id="231" name="Freeform 45"/>
                <p:cNvSpPr>
                  <a:spLocks noChangeAspect="1" noEditPoints="1"/>
                </p:cNvSpPr>
                <p:nvPr/>
              </p:nvSpPr>
              <p:spPr bwMode="auto">
                <a:xfrm rot="20600525">
                  <a:off x="7870177" y="4209243"/>
                  <a:ext cx="943524" cy="1068328"/>
                </a:xfrm>
                <a:custGeom>
                  <a:avLst/>
                  <a:gdLst>
                    <a:gd name="T0" fmla="*/ 554 w 756"/>
                    <a:gd name="T1" fmla="*/ 508 h 856"/>
                    <a:gd name="T2" fmla="*/ 482 w 756"/>
                    <a:gd name="T3" fmla="*/ 444 h 856"/>
                    <a:gd name="T4" fmla="*/ 482 w 756"/>
                    <a:gd name="T5" fmla="*/ 416 h 856"/>
                    <a:gd name="T6" fmla="*/ 714 w 756"/>
                    <a:gd name="T7" fmla="*/ 390 h 856"/>
                    <a:gd name="T8" fmla="*/ 754 w 756"/>
                    <a:gd name="T9" fmla="*/ 228 h 856"/>
                    <a:gd name="T10" fmla="*/ 754 w 756"/>
                    <a:gd name="T11" fmla="*/ 222 h 856"/>
                    <a:gd name="T12" fmla="*/ 556 w 756"/>
                    <a:gd name="T13" fmla="*/ 304 h 856"/>
                    <a:gd name="T14" fmla="*/ 534 w 756"/>
                    <a:gd name="T15" fmla="*/ 316 h 856"/>
                    <a:gd name="T16" fmla="*/ 444 w 756"/>
                    <a:gd name="T17" fmla="*/ 348 h 856"/>
                    <a:gd name="T18" fmla="*/ 406 w 756"/>
                    <a:gd name="T19" fmla="*/ 330 h 856"/>
                    <a:gd name="T20" fmla="*/ 504 w 756"/>
                    <a:gd name="T21" fmla="*/ 110 h 856"/>
                    <a:gd name="T22" fmla="*/ 388 w 756"/>
                    <a:gd name="T23" fmla="*/ 0 h 856"/>
                    <a:gd name="T24" fmla="*/ 358 w 756"/>
                    <a:gd name="T25" fmla="*/ 214 h 856"/>
                    <a:gd name="T26" fmla="*/ 358 w 756"/>
                    <a:gd name="T27" fmla="*/ 238 h 856"/>
                    <a:gd name="T28" fmla="*/ 340 w 756"/>
                    <a:gd name="T29" fmla="*/ 334 h 856"/>
                    <a:gd name="T30" fmla="*/ 308 w 756"/>
                    <a:gd name="T31" fmla="*/ 356 h 856"/>
                    <a:gd name="T32" fmla="*/ 166 w 756"/>
                    <a:gd name="T33" fmla="*/ 160 h 856"/>
                    <a:gd name="T34" fmla="*/ 12 w 756"/>
                    <a:gd name="T35" fmla="*/ 204 h 856"/>
                    <a:gd name="T36" fmla="*/ 2 w 756"/>
                    <a:gd name="T37" fmla="*/ 220 h 856"/>
                    <a:gd name="T38" fmla="*/ 38 w 756"/>
                    <a:gd name="T39" fmla="*/ 380 h 856"/>
                    <a:gd name="T40" fmla="*/ 282 w 756"/>
                    <a:gd name="T41" fmla="*/ 402 h 856"/>
                    <a:gd name="T42" fmla="*/ 278 w 756"/>
                    <a:gd name="T43" fmla="*/ 430 h 856"/>
                    <a:gd name="T44" fmla="*/ 280 w 756"/>
                    <a:gd name="T45" fmla="*/ 452 h 856"/>
                    <a:gd name="T46" fmla="*/ 38 w 756"/>
                    <a:gd name="T47" fmla="*/ 480 h 856"/>
                    <a:gd name="T48" fmla="*/ 2 w 756"/>
                    <a:gd name="T49" fmla="*/ 636 h 856"/>
                    <a:gd name="T50" fmla="*/ 12 w 756"/>
                    <a:gd name="T51" fmla="*/ 654 h 856"/>
                    <a:gd name="T52" fmla="*/ 176 w 756"/>
                    <a:gd name="T53" fmla="*/ 702 h 856"/>
                    <a:gd name="T54" fmla="*/ 306 w 756"/>
                    <a:gd name="T55" fmla="*/ 500 h 856"/>
                    <a:gd name="T56" fmla="*/ 338 w 756"/>
                    <a:gd name="T57" fmla="*/ 522 h 856"/>
                    <a:gd name="T58" fmla="*/ 244 w 756"/>
                    <a:gd name="T59" fmla="*/ 740 h 856"/>
                    <a:gd name="T60" fmla="*/ 364 w 756"/>
                    <a:gd name="T61" fmla="*/ 856 h 856"/>
                    <a:gd name="T62" fmla="*/ 390 w 756"/>
                    <a:gd name="T63" fmla="*/ 856 h 856"/>
                    <a:gd name="T64" fmla="*/ 512 w 756"/>
                    <a:gd name="T65" fmla="*/ 740 h 856"/>
                    <a:gd name="T66" fmla="*/ 402 w 756"/>
                    <a:gd name="T67" fmla="*/ 530 h 856"/>
                    <a:gd name="T68" fmla="*/ 440 w 756"/>
                    <a:gd name="T69" fmla="*/ 512 h 856"/>
                    <a:gd name="T70" fmla="*/ 580 w 756"/>
                    <a:gd name="T71" fmla="*/ 702 h 856"/>
                    <a:gd name="T72" fmla="*/ 744 w 756"/>
                    <a:gd name="T73" fmla="*/ 656 h 856"/>
                    <a:gd name="T74" fmla="*/ 748 w 756"/>
                    <a:gd name="T75" fmla="*/ 646 h 856"/>
                    <a:gd name="T76" fmla="*/ 716 w 756"/>
                    <a:gd name="T77" fmla="*/ 480 h 856"/>
                    <a:gd name="T78" fmla="*/ 366 w 756"/>
                    <a:gd name="T79" fmla="*/ 498 h 856"/>
                    <a:gd name="T80" fmla="*/ 330 w 756"/>
                    <a:gd name="T81" fmla="*/ 480 h 856"/>
                    <a:gd name="T82" fmla="*/ 312 w 756"/>
                    <a:gd name="T83" fmla="*/ 444 h 856"/>
                    <a:gd name="T84" fmla="*/ 312 w 756"/>
                    <a:gd name="T85" fmla="*/ 416 h 856"/>
                    <a:gd name="T86" fmla="*/ 330 w 756"/>
                    <a:gd name="T87" fmla="*/ 380 h 856"/>
                    <a:gd name="T88" fmla="*/ 366 w 756"/>
                    <a:gd name="T89" fmla="*/ 360 h 856"/>
                    <a:gd name="T90" fmla="*/ 394 w 756"/>
                    <a:gd name="T91" fmla="*/ 360 h 856"/>
                    <a:gd name="T92" fmla="*/ 430 w 756"/>
                    <a:gd name="T93" fmla="*/ 380 h 856"/>
                    <a:gd name="T94" fmla="*/ 448 w 756"/>
                    <a:gd name="T95" fmla="*/ 416 h 856"/>
                    <a:gd name="T96" fmla="*/ 448 w 756"/>
                    <a:gd name="T97" fmla="*/ 444 h 856"/>
                    <a:gd name="T98" fmla="*/ 430 w 756"/>
                    <a:gd name="T99" fmla="*/ 480 h 856"/>
                    <a:gd name="T100" fmla="*/ 394 w 756"/>
                    <a:gd name="T101" fmla="*/ 498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6" h="856">
                      <a:moveTo>
                        <a:pt x="716" y="480"/>
                      </a:moveTo>
                      <a:lnTo>
                        <a:pt x="714" y="468"/>
                      </a:lnTo>
                      <a:lnTo>
                        <a:pt x="554" y="508"/>
                      </a:lnTo>
                      <a:lnTo>
                        <a:pt x="478" y="460"/>
                      </a:lnTo>
                      <a:lnTo>
                        <a:pt x="478" y="460"/>
                      </a:lnTo>
                      <a:lnTo>
                        <a:pt x="482" y="444"/>
                      </a:lnTo>
                      <a:lnTo>
                        <a:pt x="482" y="430"/>
                      </a:lnTo>
                      <a:lnTo>
                        <a:pt x="482" y="430"/>
                      </a:lnTo>
                      <a:lnTo>
                        <a:pt x="482" y="416"/>
                      </a:lnTo>
                      <a:lnTo>
                        <a:pt x="480" y="404"/>
                      </a:lnTo>
                      <a:lnTo>
                        <a:pt x="558" y="352"/>
                      </a:lnTo>
                      <a:lnTo>
                        <a:pt x="714" y="390"/>
                      </a:lnTo>
                      <a:lnTo>
                        <a:pt x="716" y="380"/>
                      </a:lnTo>
                      <a:lnTo>
                        <a:pt x="580" y="340"/>
                      </a:lnTo>
                      <a:lnTo>
                        <a:pt x="754" y="228"/>
                      </a:lnTo>
                      <a:lnTo>
                        <a:pt x="756" y="226"/>
                      </a:lnTo>
                      <a:lnTo>
                        <a:pt x="754" y="222"/>
                      </a:lnTo>
                      <a:lnTo>
                        <a:pt x="754" y="222"/>
                      </a:lnTo>
                      <a:lnTo>
                        <a:pt x="750" y="214"/>
                      </a:lnTo>
                      <a:lnTo>
                        <a:pt x="744" y="204"/>
                      </a:lnTo>
                      <a:lnTo>
                        <a:pt x="556" y="304"/>
                      </a:lnTo>
                      <a:lnTo>
                        <a:pt x="590" y="160"/>
                      </a:lnTo>
                      <a:lnTo>
                        <a:pt x="580" y="158"/>
                      </a:lnTo>
                      <a:lnTo>
                        <a:pt x="534" y="316"/>
                      </a:lnTo>
                      <a:lnTo>
                        <a:pt x="454" y="358"/>
                      </a:lnTo>
                      <a:lnTo>
                        <a:pt x="454" y="358"/>
                      </a:lnTo>
                      <a:lnTo>
                        <a:pt x="444" y="348"/>
                      </a:lnTo>
                      <a:lnTo>
                        <a:pt x="432" y="342"/>
                      </a:lnTo>
                      <a:lnTo>
                        <a:pt x="420" y="336"/>
                      </a:lnTo>
                      <a:lnTo>
                        <a:pt x="406" y="330"/>
                      </a:lnTo>
                      <a:lnTo>
                        <a:pt x="402" y="234"/>
                      </a:lnTo>
                      <a:lnTo>
                        <a:pt x="512" y="120"/>
                      </a:lnTo>
                      <a:lnTo>
                        <a:pt x="504" y="110"/>
                      </a:lnTo>
                      <a:lnTo>
                        <a:pt x="400" y="210"/>
                      </a:lnTo>
                      <a:lnTo>
                        <a:pt x="392" y="0"/>
                      </a:lnTo>
                      <a:lnTo>
                        <a:pt x="388" y="0"/>
                      </a:lnTo>
                      <a:lnTo>
                        <a:pt x="372" y="0"/>
                      </a:lnTo>
                      <a:lnTo>
                        <a:pt x="366" y="0"/>
                      </a:lnTo>
                      <a:lnTo>
                        <a:pt x="358" y="214"/>
                      </a:lnTo>
                      <a:lnTo>
                        <a:pt x="252" y="110"/>
                      </a:lnTo>
                      <a:lnTo>
                        <a:pt x="244" y="120"/>
                      </a:lnTo>
                      <a:lnTo>
                        <a:pt x="358" y="238"/>
                      </a:lnTo>
                      <a:lnTo>
                        <a:pt x="354" y="330"/>
                      </a:lnTo>
                      <a:lnTo>
                        <a:pt x="354" y="330"/>
                      </a:lnTo>
                      <a:lnTo>
                        <a:pt x="340" y="334"/>
                      </a:lnTo>
                      <a:lnTo>
                        <a:pt x="330" y="340"/>
                      </a:lnTo>
                      <a:lnTo>
                        <a:pt x="318" y="348"/>
                      </a:lnTo>
                      <a:lnTo>
                        <a:pt x="308" y="356"/>
                      </a:lnTo>
                      <a:lnTo>
                        <a:pt x="222" y="312"/>
                      </a:lnTo>
                      <a:lnTo>
                        <a:pt x="176" y="158"/>
                      </a:lnTo>
                      <a:lnTo>
                        <a:pt x="166" y="160"/>
                      </a:lnTo>
                      <a:lnTo>
                        <a:pt x="200" y="300"/>
                      </a:lnTo>
                      <a:lnTo>
                        <a:pt x="16" y="204"/>
                      </a:lnTo>
                      <a:lnTo>
                        <a:pt x="12" y="204"/>
                      </a:lnTo>
                      <a:lnTo>
                        <a:pt x="10" y="206"/>
                      </a:lnTo>
                      <a:lnTo>
                        <a:pt x="2" y="220"/>
                      </a:lnTo>
                      <a:lnTo>
                        <a:pt x="2" y="220"/>
                      </a:lnTo>
                      <a:lnTo>
                        <a:pt x="0" y="224"/>
                      </a:lnTo>
                      <a:lnTo>
                        <a:pt x="180" y="338"/>
                      </a:lnTo>
                      <a:lnTo>
                        <a:pt x="38" y="380"/>
                      </a:lnTo>
                      <a:lnTo>
                        <a:pt x="42" y="390"/>
                      </a:lnTo>
                      <a:lnTo>
                        <a:pt x="202" y="352"/>
                      </a:lnTo>
                      <a:lnTo>
                        <a:pt x="282" y="402"/>
                      </a:lnTo>
                      <a:lnTo>
                        <a:pt x="282" y="402"/>
                      </a:lnTo>
                      <a:lnTo>
                        <a:pt x="278" y="416"/>
                      </a:lnTo>
                      <a:lnTo>
                        <a:pt x="278" y="430"/>
                      </a:lnTo>
                      <a:lnTo>
                        <a:pt x="278" y="430"/>
                      </a:lnTo>
                      <a:lnTo>
                        <a:pt x="278" y="442"/>
                      </a:lnTo>
                      <a:lnTo>
                        <a:pt x="280" y="452"/>
                      </a:lnTo>
                      <a:lnTo>
                        <a:pt x="198" y="506"/>
                      </a:lnTo>
                      <a:lnTo>
                        <a:pt x="42" y="468"/>
                      </a:lnTo>
                      <a:lnTo>
                        <a:pt x="38" y="480"/>
                      </a:lnTo>
                      <a:lnTo>
                        <a:pt x="176" y="520"/>
                      </a:lnTo>
                      <a:lnTo>
                        <a:pt x="0" y="632"/>
                      </a:lnTo>
                      <a:lnTo>
                        <a:pt x="2" y="636"/>
                      </a:lnTo>
                      <a:lnTo>
                        <a:pt x="2" y="636"/>
                      </a:lnTo>
                      <a:lnTo>
                        <a:pt x="2" y="638"/>
                      </a:lnTo>
                      <a:lnTo>
                        <a:pt x="12" y="654"/>
                      </a:lnTo>
                      <a:lnTo>
                        <a:pt x="200" y="554"/>
                      </a:lnTo>
                      <a:lnTo>
                        <a:pt x="166" y="698"/>
                      </a:lnTo>
                      <a:lnTo>
                        <a:pt x="176" y="702"/>
                      </a:lnTo>
                      <a:lnTo>
                        <a:pt x="222" y="542"/>
                      </a:lnTo>
                      <a:lnTo>
                        <a:pt x="306" y="500"/>
                      </a:lnTo>
                      <a:lnTo>
                        <a:pt x="306" y="500"/>
                      </a:lnTo>
                      <a:lnTo>
                        <a:pt x="316" y="508"/>
                      </a:lnTo>
                      <a:lnTo>
                        <a:pt x="326" y="516"/>
                      </a:lnTo>
                      <a:lnTo>
                        <a:pt x="338" y="522"/>
                      </a:lnTo>
                      <a:lnTo>
                        <a:pt x="350" y="528"/>
                      </a:lnTo>
                      <a:lnTo>
                        <a:pt x="354" y="624"/>
                      </a:lnTo>
                      <a:lnTo>
                        <a:pt x="244" y="740"/>
                      </a:lnTo>
                      <a:lnTo>
                        <a:pt x="252" y="748"/>
                      </a:lnTo>
                      <a:lnTo>
                        <a:pt x="356" y="648"/>
                      </a:lnTo>
                      <a:lnTo>
                        <a:pt x="364" y="856"/>
                      </a:lnTo>
                      <a:lnTo>
                        <a:pt x="368" y="856"/>
                      </a:lnTo>
                      <a:lnTo>
                        <a:pt x="384" y="856"/>
                      </a:lnTo>
                      <a:lnTo>
                        <a:pt x="390" y="856"/>
                      </a:lnTo>
                      <a:lnTo>
                        <a:pt x="398" y="644"/>
                      </a:lnTo>
                      <a:lnTo>
                        <a:pt x="504" y="748"/>
                      </a:lnTo>
                      <a:lnTo>
                        <a:pt x="512" y="740"/>
                      </a:lnTo>
                      <a:lnTo>
                        <a:pt x="398" y="620"/>
                      </a:lnTo>
                      <a:lnTo>
                        <a:pt x="402" y="530"/>
                      </a:lnTo>
                      <a:lnTo>
                        <a:pt x="402" y="530"/>
                      </a:lnTo>
                      <a:lnTo>
                        <a:pt x="416" y="526"/>
                      </a:lnTo>
                      <a:lnTo>
                        <a:pt x="428" y="520"/>
                      </a:lnTo>
                      <a:lnTo>
                        <a:pt x="440" y="512"/>
                      </a:lnTo>
                      <a:lnTo>
                        <a:pt x="450" y="504"/>
                      </a:lnTo>
                      <a:lnTo>
                        <a:pt x="534" y="548"/>
                      </a:lnTo>
                      <a:lnTo>
                        <a:pt x="580" y="702"/>
                      </a:lnTo>
                      <a:lnTo>
                        <a:pt x="590" y="698"/>
                      </a:lnTo>
                      <a:lnTo>
                        <a:pt x="556" y="558"/>
                      </a:lnTo>
                      <a:lnTo>
                        <a:pt x="744" y="656"/>
                      </a:lnTo>
                      <a:lnTo>
                        <a:pt x="746" y="652"/>
                      </a:lnTo>
                      <a:lnTo>
                        <a:pt x="746" y="652"/>
                      </a:lnTo>
                      <a:lnTo>
                        <a:pt x="748" y="646"/>
                      </a:lnTo>
                      <a:lnTo>
                        <a:pt x="756" y="634"/>
                      </a:lnTo>
                      <a:lnTo>
                        <a:pt x="574" y="520"/>
                      </a:lnTo>
                      <a:lnTo>
                        <a:pt x="716" y="480"/>
                      </a:lnTo>
                      <a:close/>
                      <a:moveTo>
                        <a:pt x="380" y="500"/>
                      </a:moveTo>
                      <a:lnTo>
                        <a:pt x="380" y="500"/>
                      </a:lnTo>
                      <a:lnTo>
                        <a:pt x="366" y="498"/>
                      </a:lnTo>
                      <a:lnTo>
                        <a:pt x="352" y="494"/>
                      </a:lnTo>
                      <a:lnTo>
                        <a:pt x="340" y="488"/>
                      </a:lnTo>
                      <a:lnTo>
                        <a:pt x="330" y="480"/>
                      </a:lnTo>
                      <a:lnTo>
                        <a:pt x="322" y="468"/>
                      </a:lnTo>
                      <a:lnTo>
                        <a:pt x="316" y="456"/>
                      </a:lnTo>
                      <a:lnTo>
                        <a:pt x="312" y="444"/>
                      </a:lnTo>
                      <a:lnTo>
                        <a:pt x="310" y="430"/>
                      </a:lnTo>
                      <a:lnTo>
                        <a:pt x="310" y="430"/>
                      </a:lnTo>
                      <a:lnTo>
                        <a:pt x="312" y="416"/>
                      </a:lnTo>
                      <a:lnTo>
                        <a:pt x="316" y="402"/>
                      </a:lnTo>
                      <a:lnTo>
                        <a:pt x="322" y="390"/>
                      </a:lnTo>
                      <a:lnTo>
                        <a:pt x="330" y="380"/>
                      </a:lnTo>
                      <a:lnTo>
                        <a:pt x="340" y="372"/>
                      </a:lnTo>
                      <a:lnTo>
                        <a:pt x="352" y="364"/>
                      </a:lnTo>
                      <a:lnTo>
                        <a:pt x="366" y="360"/>
                      </a:lnTo>
                      <a:lnTo>
                        <a:pt x="380" y="358"/>
                      </a:lnTo>
                      <a:lnTo>
                        <a:pt x="380" y="358"/>
                      </a:lnTo>
                      <a:lnTo>
                        <a:pt x="394" y="360"/>
                      </a:lnTo>
                      <a:lnTo>
                        <a:pt x="408" y="364"/>
                      </a:lnTo>
                      <a:lnTo>
                        <a:pt x="420" y="372"/>
                      </a:lnTo>
                      <a:lnTo>
                        <a:pt x="430" y="380"/>
                      </a:lnTo>
                      <a:lnTo>
                        <a:pt x="438" y="390"/>
                      </a:lnTo>
                      <a:lnTo>
                        <a:pt x="444" y="402"/>
                      </a:lnTo>
                      <a:lnTo>
                        <a:pt x="448" y="416"/>
                      </a:lnTo>
                      <a:lnTo>
                        <a:pt x="450" y="430"/>
                      </a:lnTo>
                      <a:lnTo>
                        <a:pt x="450" y="430"/>
                      </a:lnTo>
                      <a:lnTo>
                        <a:pt x="448" y="444"/>
                      </a:lnTo>
                      <a:lnTo>
                        <a:pt x="444" y="456"/>
                      </a:lnTo>
                      <a:lnTo>
                        <a:pt x="438" y="468"/>
                      </a:lnTo>
                      <a:lnTo>
                        <a:pt x="430" y="480"/>
                      </a:lnTo>
                      <a:lnTo>
                        <a:pt x="420" y="488"/>
                      </a:lnTo>
                      <a:lnTo>
                        <a:pt x="408" y="494"/>
                      </a:lnTo>
                      <a:lnTo>
                        <a:pt x="394" y="498"/>
                      </a:lnTo>
                      <a:lnTo>
                        <a:pt x="380" y="500"/>
                      </a:lnTo>
                      <a:lnTo>
                        <a:pt x="380" y="500"/>
                      </a:lnTo>
                      <a:close/>
                    </a:path>
                  </a:pathLst>
                </a:custGeom>
                <a:solidFill>
                  <a:srgbClr val="FEFFFF">
                    <a:alpha val="6000"/>
                  </a:srgbClr>
                </a:solidFill>
                <a:ln>
                  <a:solidFill>
                    <a:srgbClr val="FEFFFF">
                      <a:alpha val="4000"/>
                    </a:srgbClr>
                  </a:solidFill>
                </a:ln>
                <a:effectLst>
                  <a:glow rad="76200">
                    <a:srgbClr val="FEFFFF">
                      <a:alpha val="8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2" name="Freeform 49"/>
                <p:cNvSpPr>
                  <a:spLocks noChangeAspect="1"/>
                </p:cNvSpPr>
                <p:nvPr/>
              </p:nvSpPr>
              <p:spPr bwMode="auto">
                <a:xfrm rot="19358761">
                  <a:off x="7693251" y="1112517"/>
                  <a:ext cx="853440" cy="975360"/>
                </a:xfrm>
                <a:custGeom>
                  <a:avLst/>
                  <a:gdLst>
                    <a:gd name="T0" fmla="*/ 722 w 728"/>
                    <a:gd name="T1" fmla="*/ 534 h 832"/>
                    <a:gd name="T2" fmla="*/ 712 w 728"/>
                    <a:gd name="T3" fmla="*/ 486 h 832"/>
                    <a:gd name="T4" fmla="*/ 442 w 728"/>
                    <a:gd name="T5" fmla="*/ 434 h 832"/>
                    <a:gd name="T6" fmla="*/ 446 w 728"/>
                    <a:gd name="T7" fmla="*/ 410 h 832"/>
                    <a:gd name="T8" fmla="*/ 568 w 728"/>
                    <a:gd name="T9" fmla="*/ 320 h 832"/>
                    <a:gd name="T10" fmla="*/ 588 w 728"/>
                    <a:gd name="T11" fmla="*/ 308 h 832"/>
                    <a:gd name="T12" fmla="*/ 724 w 728"/>
                    <a:gd name="T13" fmla="*/ 286 h 832"/>
                    <a:gd name="T14" fmla="*/ 728 w 728"/>
                    <a:gd name="T15" fmla="*/ 218 h 832"/>
                    <a:gd name="T16" fmla="*/ 720 w 728"/>
                    <a:gd name="T17" fmla="*/ 202 h 832"/>
                    <a:gd name="T18" fmla="*/ 656 w 728"/>
                    <a:gd name="T19" fmla="*/ 166 h 832"/>
                    <a:gd name="T20" fmla="*/ 568 w 728"/>
                    <a:gd name="T21" fmla="*/ 278 h 832"/>
                    <a:gd name="T22" fmla="*/ 546 w 728"/>
                    <a:gd name="T23" fmla="*/ 290 h 832"/>
                    <a:gd name="T24" fmla="*/ 416 w 728"/>
                    <a:gd name="T25" fmla="*/ 348 h 832"/>
                    <a:gd name="T26" fmla="*/ 390 w 728"/>
                    <a:gd name="T27" fmla="*/ 334 h 832"/>
                    <a:gd name="T28" fmla="*/ 476 w 728"/>
                    <a:gd name="T29" fmla="*/ 78 h 832"/>
                    <a:gd name="T30" fmla="*/ 440 w 728"/>
                    <a:gd name="T31" fmla="*/ 46 h 832"/>
                    <a:gd name="T32" fmla="*/ 376 w 728"/>
                    <a:gd name="T33" fmla="*/ 0 h 832"/>
                    <a:gd name="T34" fmla="*/ 352 w 728"/>
                    <a:gd name="T35" fmla="*/ 0 h 832"/>
                    <a:gd name="T36" fmla="*/ 288 w 728"/>
                    <a:gd name="T37" fmla="*/ 46 h 832"/>
                    <a:gd name="T38" fmla="*/ 252 w 728"/>
                    <a:gd name="T39" fmla="*/ 78 h 832"/>
                    <a:gd name="T40" fmla="*/ 342 w 728"/>
                    <a:gd name="T41" fmla="*/ 334 h 832"/>
                    <a:gd name="T42" fmla="*/ 310 w 728"/>
                    <a:gd name="T43" fmla="*/ 354 h 832"/>
                    <a:gd name="T44" fmla="*/ 128 w 728"/>
                    <a:gd name="T45" fmla="*/ 148 h 832"/>
                    <a:gd name="T46" fmla="*/ 82 w 728"/>
                    <a:gd name="T47" fmla="*/ 164 h 832"/>
                    <a:gd name="T48" fmla="*/ 16 w 728"/>
                    <a:gd name="T49" fmla="*/ 198 h 832"/>
                    <a:gd name="T50" fmla="*/ 78 w 728"/>
                    <a:gd name="T51" fmla="*/ 266 h 832"/>
                    <a:gd name="T52" fmla="*/ 92 w 728"/>
                    <a:gd name="T53" fmla="*/ 274 h 832"/>
                    <a:gd name="T54" fmla="*/ 20 w 728"/>
                    <a:gd name="T55" fmla="*/ 354 h 832"/>
                    <a:gd name="T56" fmla="*/ 288 w 728"/>
                    <a:gd name="T57" fmla="*/ 396 h 832"/>
                    <a:gd name="T58" fmla="*/ 288 w 728"/>
                    <a:gd name="T59" fmla="*/ 428 h 832"/>
                    <a:gd name="T60" fmla="*/ 16 w 728"/>
                    <a:gd name="T61" fmla="*/ 486 h 832"/>
                    <a:gd name="T62" fmla="*/ 6 w 728"/>
                    <a:gd name="T63" fmla="*/ 534 h 832"/>
                    <a:gd name="T64" fmla="*/ 2 w 728"/>
                    <a:gd name="T65" fmla="*/ 608 h 832"/>
                    <a:gd name="T66" fmla="*/ 2 w 728"/>
                    <a:gd name="T67" fmla="*/ 614 h 832"/>
                    <a:gd name="T68" fmla="*/ 92 w 728"/>
                    <a:gd name="T69" fmla="*/ 588 h 832"/>
                    <a:gd name="T70" fmla="*/ 108 w 728"/>
                    <a:gd name="T71" fmla="*/ 580 h 832"/>
                    <a:gd name="T72" fmla="*/ 140 w 728"/>
                    <a:gd name="T73" fmla="*/ 684 h 832"/>
                    <a:gd name="T74" fmla="*/ 312 w 728"/>
                    <a:gd name="T75" fmla="*/ 470 h 832"/>
                    <a:gd name="T76" fmla="*/ 344 w 728"/>
                    <a:gd name="T77" fmla="*/ 638 h 832"/>
                    <a:gd name="T78" fmla="*/ 344 w 728"/>
                    <a:gd name="T79" fmla="*/ 662 h 832"/>
                    <a:gd name="T80" fmla="*/ 296 w 728"/>
                    <a:gd name="T81" fmla="*/ 790 h 832"/>
                    <a:gd name="T82" fmla="*/ 354 w 728"/>
                    <a:gd name="T83" fmla="*/ 832 h 832"/>
                    <a:gd name="T84" fmla="*/ 376 w 728"/>
                    <a:gd name="T85" fmla="*/ 832 h 832"/>
                    <a:gd name="T86" fmla="*/ 440 w 728"/>
                    <a:gd name="T87" fmla="*/ 784 h 832"/>
                    <a:gd name="T88" fmla="*/ 476 w 728"/>
                    <a:gd name="T89" fmla="*/ 752 h 832"/>
                    <a:gd name="T90" fmla="*/ 386 w 728"/>
                    <a:gd name="T91" fmla="*/ 488 h 832"/>
                    <a:gd name="T92" fmla="*/ 416 w 728"/>
                    <a:gd name="T93" fmla="*/ 474 h 832"/>
                    <a:gd name="T94" fmla="*/ 600 w 728"/>
                    <a:gd name="T95" fmla="*/ 680 h 832"/>
                    <a:gd name="T96" fmla="*/ 646 w 728"/>
                    <a:gd name="T97" fmla="*/ 664 h 832"/>
                    <a:gd name="T98" fmla="*/ 712 w 728"/>
                    <a:gd name="T99" fmla="*/ 630 h 832"/>
                    <a:gd name="T100" fmla="*/ 718 w 728"/>
                    <a:gd name="T101" fmla="*/ 630 h 832"/>
                    <a:gd name="T102" fmla="*/ 728 w 728"/>
                    <a:gd name="T103" fmla="*/ 61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8" h="832">
                      <a:moveTo>
                        <a:pt x="650" y="564"/>
                      </a:moveTo>
                      <a:lnTo>
                        <a:pt x="724" y="542"/>
                      </a:lnTo>
                      <a:lnTo>
                        <a:pt x="722" y="534"/>
                      </a:lnTo>
                      <a:lnTo>
                        <a:pt x="636" y="554"/>
                      </a:lnTo>
                      <a:lnTo>
                        <a:pt x="584" y="522"/>
                      </a:lnTo>
                      <a:lnTo>
                        <a:pt x="712" y="486"/>
                      </a:lnTo>
                      <a:lnTo>
                        <a:pt x="708" y="474"/>
                      </a:lnTo>
                      <a:lnTo>
                        <a:pt x="564" y="510"/>
                      </a:lnTo>
                      <a:lnTo>
                        <a:pt x="442" y="434"/>
                      </a:lnTo>
                      <a:lnTo>
                        <a:pt x="442" y="434"/>
                      </a:lnTo>
                      <a:lnTo>
                        <a:pt x="444" y="422"/>
                      </a:lnTo>
                      <a:lnTo>
                        <a:pt x="446" y="410"/>
                      </a:lnTo>
                      <a:lnTo>
                        <a:pt x="446" y="410"/>
                      </a:lnTo>
                      <a:lnTo>
                        <a:pt x="444" y="398"/>
                      </a:lnTo>
                      <a:lnTo>
                        <a:pt x="568" y="320"/>
                      </a:lnTo>
                      <a:lnTo>
                        <a:pt x="708" y="354"/>
                      </a:lnTo>
                      <a:lnTo>
                        <a:pt x="712" y="344"/>
                      </a:lnTo>
                      <a:lnTo>
                        <a:pt x="588" y="308"/>
                      </a:lnTo>
                      <a:lnTo>
                        <a:pt x="638" y="276"/>
                      </a:lnTo>
                      <a:lnTo>
                        <a:pt x="722" y="296"/>
                      </a:lnTo>
                      <a:lnTo>
                        <a:pt x="724" y="286"/>
                      </a:lnTo>
                      <a:lnTo>
                        <a:pt x="654" y="266"/>
                      </a:lnTo>
                      <a:lnTo>
                        <a:pt x="726" y="220"/>
                      </a:lnTo>
                      <a:lnTo>
                        <a:pt x="728" y="218"/>
                      </a:lnTo>
                      <a:lnTo>
                        <a:pt x="726" y="216"/>
                      </a:lnTo>
                      <a:lnTo>
                        <a:pt x="720" y="202"/>
                      </a:lnTo>
                      <a:lnTo>
                        <a:pt x="720" y="202"/>
                      </a:lnTo>
                      <a:lnTo>
                        <a:pt x="716" y="198"/>
                      </a:lnTo>
                      <a:lnTo>
                        <a:pt x="636" y="240"/>
                      </a:lnTo>
                      <a:lnTo>
                        <a:pt x="656" y="166"/>
                      </a:lnTo>
                      <a:lnTo>
                        <a:pt x="646" y="164"/>
                      </a:lnTo>
                      <a:lnTo>
                        <a:pt x="620" y="250"/>
                      </a:lnTo>
                      <a:lnTo>
                        <a:pt x="568" y="278"/>
                      </a:lnTo>
                      <a:lnTo>
                        <a:pt x="600" y="148"/>
                      </a:lnTo>
                      <a:lnTo>
                        <a:pt x="588" y="146"/>
                      </a:lnTo>
                      <a:lnTo>
                        <a:pt x="546" y="290"/>
                      </a:lnTo>
                      <a:lnTo>
                        <a:pt x="424" y="356"/>
                      </a:lnTo>
                      <a:lnTo>
                        <a:pt x="424" y="356"/>
                      </a:lnTo>
                      <a:lnTo>
                        <a:pt x="416" y="348"/>
                      </a:lnTo>
                      <a:lnTo>
                        <a:pt x="408" y="342"/>
                      </a:lnTo>
                      <a:lnTo>
                        <a:pt x="398" y="338"/>
                      </a:lnTo>
                      <a:lnTo>
                        <a:pt x="390" y="334"/>
                      </a:lnTo>
                      <a:lnTo>
                        <a:pt x="384" y="192"/>
                      </a:lnTo>
                      <a:lnTo>
                        <a:pt x="484" y="86"/>
                      </a:lnTo>
                      <a:lnTo>
                        <a:pt x="476" y="78"/>
                      </a:lnTo>
                      <a:lnTo>
                        <a:pt x="384" y="168"/>
                      </a:lnTo>
                      <a:lnTo>
                        <a:pt x="380" y="108"/>
                      </a:lnTo>
                      <a:lnTo>
                        <a:pt x="440" y="46"/>
                      </a:lnTo>
                      <a:lnTo>
                        <a:pt x="432" y="38"/>
                      </a:lnTo>
                      <a:lnTo>
                        <a:pt x="380" y="88"/>
                      </a:lnTo>
                      <a:lnTo>
                        <a:pt x="376" y="0"/>
                      </a:lnTo>
                      <a:lnTo>
                        <a:pt x="374" y="0"/>
                      </a:lnTo>
                      <a:lnTo>
                        <a:pt x="358" y="0"/>
                      </a:lnTo>
                      <a:lnTo>
                        <a:pt x="352" y="0"/>
                      </a:lnTo>
                      <a:lnTo>
                        <a:pt x="350" y="90"/>
                      </a:lnTo>
                      <a:lnTo>
                        <a:pt x="296" y="38"/>
                      </a:lnTo>
                      <a:lnTo>
                        <a:pt x="288" y="46"/>
                      </a:lnTo>
                      <a:lnTo>
                        <a:pt x="350" y="110"/>
                      </a:lnTo>
                      <a:lnTo>
                        <a:pt x="348" y="170"/>
                      </a:lnTo>
                      <a:lnTo>
                        <a:pt x="252" y="78"/>
                      </a:lnTo>
                      <a:lnTo>
                        <a:pt x="244" y="86"/>
                      </a:lnTo>
                      <a:lnTo>
                        <a:pt x="346" y="194"/>
                      </a:lnTo>
                      <a:lnTo>
                        <a:pt x="342" y="334"/>
                      </a:lnTo>
                      <a:lnTo>
                        <a:pt x="342" y="334"/>
                      </a:lnTo>
                      <a:lnTo>
                        <a:pt x="324" y="342"/>
                      </a:lnTo>
                      <a:lnTo>
                        <a:pt x="310" y="354"/>
                      </a:lnTo>
                      <a:lnTo>
                        <a:pt x="180" y="286"/>
                      </a:lnTo>
                      <a:lnTo>
                        <a:pt x="140" y="146"/>
                      </a:lnTo>
                      <a:lnTo>
                        <a:pt x="128" y="148"/>
                      </a:lnTo>
                      <a:lnTo>
                        <a:pt x="160" y="274"/>
                      </a:lnTo>
                      <a:lnTo>
                        <a:pt x="106" y="246"/>
                      </a:lnTo>
                      <a:lnTo>
                        <a:pt x="82" y="164"/>
                      </a:lnTo>
                      <a:lnTo>
                        <a:pt x="72" y="166"/>
                      </a:lnTo>
                      <a:lnTo>
                        <a:pt x="90" y="238"/>
                      </a:lnTo>
                      <a:lnTo>
                        <a:pt x="16" y="198"/>
                      </a:lnTo>
                      <a:lnTo>
                        <a:pt x="12" y="196"/>
                      </a:lnTo>
                      <a:lnTo>
                        <a:pt x="0" y="218"/>
                      </a:lnTo>
                      <a:lnTo>
                        <a:pt x="78" y="266"/>
                      </a:lnTo>
                      <a:lnTo>
                        <a:pt x="4" y="286"/>
                      </a:lnTo>
                      <a:lnTo>
                        <a:pt x="6" y="296"/>
                      </a:lnTo>
                      <a:lnTo>
                        <a:pt x="92" y="274"/>
                      </a:lnTo>
                      <a:lnTo>
                        <a:pt x="144" y="306"/>
                      </a:lnTo>
                      <a:lnTo>
                        <a:pt x="16" y="344"/>
                      </a:lnTo>
                      <a:lnTo>
                        <a:pt x="20" y="354"/>
                      </a:lnTo>
                      <a:lnTo>
                        <a:pt x="164" y="320"/>
                      </a:lnTo>
                      <a:lnTo>
                        <a:pt x="288" y="396"/>
                      </a:lnTo>
                      <a:lnTo>
                        <a:pt x="288" y="396"/>
                      </a:lnTo>
                      <a:lnTo>
                        <a:pt x="286" y="410"/>
                      </a:lnTo>
                      <a:lnTo>
                        <a:pt x="286" y="410"/>
                      </a:lnTo>
                      <a:lnTo>
                        <a:pt x="288" y="428"/>
                      </a:lnTo>
                      <a:lnTo>
                        <a:pt x="160" y="508"/>
                      </a:lnTo>
                      <a:lnTo>
                        <a:pt x="20" y="474"/>
                      </a:lnTo>
                      <a:lnTo>
                        <a:pt x="16" y="486"/>
                      </a:lnTo>
                      <a:lnTo>
                        <a:pt x="140" y="522"/>
                      </a:lnTo>
                      <a:lnTo>
                        <a:pt x="90" y="554"/>
                      </a:lnTo>
                      <a:lnTo>
                        <a:pt x="6" y="534"/>
                      </a:lnTo>
                      <a:lnTo>
                        <a:pt x="4" y="542"/>
                      </a:lnTo>
                      <a:lnTo>
                        <a:pt x="74" y="564"/>
                      </a:lnTo>
                      <a:lnTo>
                        <a:pt x="2" y="608"/>
                      </a:lnTo>
                      <a:lnTo>
                        <a:pt x="0" y="610"/>
                      </a:lnTo>
                      <a:lnTo>
                        <a:pt x="2" y="614"/>
                      </a:lnTo>
                      <a:lnTo>
                        <a:pt x="2" y="614"/>
                      </a:lnTo>
                      <a:lnTo>
                        <a:pt x="6" y="622"/>
                      </a:lnTo>
                      <a:lnTo>
                        <a:pt x="12" y="630"/>
                      </a:lnTo>
                      <a:lnTo>
                        <a:pt x="92" y="588"/>
                      </a:lnTo>
                      <a:lnTo>
                        <a:pt x="72" y="662"/>
                      </a:lnTo>
                      <a:lnTo>
                        <a:pt x="82" y="664"/>
                      </a:lnTo>
                      <a:lnTo>
                        <a:pt x="108" y="580"/>
                      </a:lnTo>
                      <a:lnTo>
                        <a:pt x="160" y="550"/>
                      </a:lnTo>
                      <a:lnTo>
                        <a:pt x="128" y="680"/>
                      </a:lnTo>
                      <a:lnTo>
                        <a:pt x="140" y="684"/>
                      </a:lnTo>
                      <a:lnTo>
                        <a:pt x="182" y="540"/>
                      </a:lnTo>
                      <a:lnTo>
                        <a:pt x="312" y="470"/>
                      </a:lnTo>
                      <a:lnTo>
                        <a:pt x="312" y="470"/>
                      </a:lnTo>
                      <a:lnTo>
                        <a:pt x="324" y="478"/>
                      </a:lnTo>
                      <a:lnTo>
                        <a:pt x="338" y="486"/>
                      </a:lnTo>
                      <a:lnTo>
                        <a:pt x="344" y="638"/>
                      </a:lnTo>
                      <a:lnTo>
                        <a:pt x="244" y="744"/>
                      </a:lnTo>
                      <a:lnTo>
                        <a:pt x="252" y="752"/>
                      </a:lnTo>
                      <a:lnTo>
                        <a:pt x="344" y="662"/>
                      </a:lnTo>
                      <a:lnTo>
                        <a:pt x="348" y="722"/>
                      </a:lnTo>
                      <a:lnTo>
                        <a:pt x="288" y="784"/>
                      </a:lnTo>
                      <a:lnTo>
                        <a:pt x="296" y="790"/>
                      </a:lnTo>
                      <a:lnTo>
                        <a:pt x="348" y="742"/>
                      </a:lnTo>
                      <a:lnTo>
                        <a:pt x="352" y="832"/>
                      </a:lnTo>
                      <a:lnTo>
                        <a:pt x="354" y="832"/>
                      </a:lnTo>
                      <a:lnTo>
                        <a:pt x="370" y="832"/>
                      </a:lnTo>
                      <a:lnTo>
                        <a:pt x="370" y="832"/>
                      </a:lnTo>
                      <a:lnTo>
                        <a:pt x="376" y="832"/>
                      </a:lnTo>
                      <a:lnTo>
                        <a:pt x="378" y="740"/>
                      </a:lnTo>
                      <a:lnTo>
                        <a:pt x="432" y="792"/>
                      </a:lnTo>
                      <a:lnTo>
                        <a:pt x="440" y="784"/>
                      </a:lnTo>
                      <a:lnTo>
                        <a:pt x="378" y="720"/>
                      </a:lnTo>
                      <a:lnTo>
                        <a:pt x="380" y="658"/>
                      </a:lnTo>
                      <a:lnTo>
                        <a:pt x="476" y="752"/>
                      </a:lnTo>
                      <a:lnTo>
                        <a:pt x="484" y="744"/>
                      </a:lnTo>
                      <a:lnTo>
                        <a:pt x="382" y="636"/>
                      </a:lnTo>
                      <a:lnTo>
                        <a:pt x="386" y="488"/>
                      </a:lnTo>
                      <a:lnTo>
                        <a:pt x="386" y="488"/>
                      </a:lnTo>
                      <a:lnTo>
                        <a:pt x="402" y="482"/>
                      </a:lnTo>
                      <a:lnTo>
                        <a:pt x="416" y="474"/>
                      </a:lnTo>
                      <a:lnTo>
                        <a:pt x="548" y="544"/>
                      </a:lnTo>
                      <a:lnTo>
                        <a:pt x="588" y="684"/>
                      </a:lnTo>
                      <a:lnTo>
                        <a:pt x="600" y="680"/>
                      </a:lnTo>
                      <a:lnTo>
                        <a:pt x="568" y="554"/>
                      </a:lnTo>
                      <a:lnTo>
                        <a:pt x="622" y="582"/>
                      </a:lnTo>
                      <a:lnTo>
                        <a:pt x="646" y="664"/>
                      </a:lnTo>
                      <a:lnTo>
                        <a:pt x="656" y="662"/>
                      </a:lnTo>
                      <a:lnTo>
                        <a:pt x="638" y="592"/>
                      </a:lnTo>
                      <a:lnTo>
                        <a:pt x="712" y="630"/>
                      </a:lnTo>
                      <a:lnTo>
                        <a:pt x="716" y="632"/>
                      </a:lnTo>
                      <a:lnTo>
                        <a:pt x="718" y="630"/>
                      </a:lnTo>
                      <a:lnTo>
                        <a:pt x="718" y="630"/>
                      </a:lnTo>
                      <a:lnTo>
                        <a:pt x="726" y="616"/>
                      </a:lnTo>
                      <a:lnTo>
                        <a:pt x="726" y="616"/>
                      </a:lnTo>
                      <a:lnTo>
                        <a:pt x="728" y="612"/>
                      </a:lnTo>
                      <a:lnTo>
                        <a:pt x="650" y="564"/>
                      </a:lnTo>
                      <a:close/>
                    </a:path>
                  </a:pathLst>
                </a:custGeom>
                <a:solidFill>
                  <a:srgbClr val="FEFFFF">
                    <a:alpha val="3000"/>
                  </a:srgbClr>
                </a:solidFill>
                <a:ln>
                  <a:solidFill>
                    <a:srgbClr val="FEFFFF">
                      <a:alpha val="8000"/>
                    </a:srgbClr>
                  </a:solidFill>
                </a:ln>
                <a:effectLst>
                  <a:glow rad="114300">
                    <a:srgbClr val="FEFFFF">
                      <a:alpha val="7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3" name="Freeform 53"/>
                <p:cNvSpPr>
                  <a:spLocks noChangeAspect="1"/>
                </p:cNvSpPr>
                <p:nvPr/>
              </p:nvSpPr>
              <p:spPr bwMode="auto">
                <a:xfrm rot="19929985">
                  <a:off x="8345362" y="122250"/>
                  <a:ext cx="730152" cy="833347"/>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endParaRPr lang="en-US"/>
                </a:p>
              </p:txBody>
            </p:sp>
            <p:sp>
              <p:nvSpPr>
                <p:cNvPr id="28" name="Freeform 53"/>
                <p:cNvSpPr>
                  <a:spLocks noChangeAspect="1"/>
                </p:cNvSpPr>
                <p:nvPr/>
              </p:nvSpPr>
              <p:spPr bwMode="auto">
                <a:xfrm rot="1160251">
                  <a:off x="8324628" y="3308607"/>
                  <a:ext cx="491754" cy="561254"/>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30" name="Freeform 53"/>
                <p:cNvSpPr>
                  <a:spLocks noChangeAspect="1"/>
                </p:cNvSpPr>
                <p:nvPr/>
              </p:nvSpPr>
              <p:spPr bwMode="auto">
                <a:xfrm rot="20991253">
                  <a:off x="8713407" y="888239"/>
                  <a:ext cx="384613" cy="438971"/>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226" name="Group 56"/>
              <p:cNvGrpSpPr/>
              <p:nvPr/>
            </p:nvGrpSpPr>
            <p:grpSpPr>
              <a:xfrm>
                <a:off x="7564131" y="154734"/>
                <a:ext cx="1470366" cy="5948886"/>
                <a:chOff x="7564131" y="154734"/>
                <a:chExt cx="1470366" cy="5948886"/>
              </a:xfrm>
            </p:grpSpPr>
            <p:sp>
              <p:nvSpPr>
                <p:cNvPr id="227" name="Freeform 69"/>
                <p:cNvSpPr>
                  <a:spLocks noChangeAspect="1" noEditPoints="1"/>
                </p:cNvSpPr>
                <p:nvPr/>
              </p:nvSpPr>
              <p:spPr bwMode="auto">
                <a:xfrm rot="474405">
                  <a:off x="8001987" y="4921668"/>
                  <a:ext cx="1032510" cy="1181952"/>
                </a:xfrm>
                <a:custGeom>
                  <a:avLst/>
                  <a:gdLst>
                    <a:gd name="T0" fmla="*/ 658 w 760"/>
                    <a:gd name="T1" fmla="*/ 586 h 870"/>
                    <a:gd name="T2" fmla="*/ 728 w 760"/>
                    <a:gd name="T3" fmla="*/ 526 h 870"/>
                    <a:gd name="T4" fmla="*/ 560 w 760"/>
                    <a:gd name="T5" fmla="*/ 466 h 870"/>
                    <a:gd name="T6" fmla="*/ 502 w 760"/>
                    <a:gd name="T7" fmla="*/ 436 h 870"/>
                    <a:gd name="T8" fmla="*/ 560 w 760"/>
                    <a:gd name="T9" fmla="*/ 406 h 870"/>
                    <a:gd name="T10" fmla="*/ 728 w 760"/>
                    <a:gd name="T11" fmla="*/ 346 h 870"/>
                    <a:gd name="T12" fmla="*/ 662 w 760"/>
                    <a:gd name="T13" fmla="*/ 286 h 870"/>
                    <a:gd name="T14" fmla="*/ 688 w 760"/>
                    <a:gd name="T15" fmla="*/ 272 h 870"/>
                    <a:gd name="T16" fmla="*/ 674 w 760"/>
                    <a:gd name="T17" fmla="*/ 256 h 870"/>
                    <a:gd name="T18" fmla="*/ 648 w 760"/>
                    <a:gd name="T19" fmla="*/ 270 h 870"/>
                    <a:gd name="T20" fmla="*/ 632 w 760"/>
                    <a:gd name="T21" fmla="*/ 178 h 870"/>
                    <a:gd name="T22" fmla="*/ 496 w 760"/>
                    <a:gd name="T23" fmla="*/ 296 h 870"/>
                    <a:gd name="T24" fmla="*/ 442 w 760"/>
                    <a:gd name="T25" fmla="*/ 336 h 870"/>
                    <a:gd name="T26" fmla="*/ 444 w 760"/>
                    <a:gd name="T27" fmla="*/ 266 h 870"/>
                    <a:gd name="T28" fmla="*/ 476 w 760"/>
                    <a:gd name="T29" fmla="*/ 90 h 870"/>
                    <a:gd name="T30" fmla="*/ 392 w 760"/>
                    <a:gd name="T31" fmla="*/ 116 h 870"/>
                    <a:gd name="T32" fmla="*/ 392 w 760"/>
                    <a:gd name="T33" fmla="*/ 86 h 870"/>
                    <a:gd name="T34" fmla="*/ 372 w 760"/>
                    <a:gd name="T35" fmla="*/ 90 h 870"/>
                    <a:gd name="T36" fmla="*/ 372 w 760"/>
                    <a:gd name="T37" fmla="*/ 120 h 870"/>
                    <a:gd name="T38" fmla="*/ 282 w 760"/>
                    <a:gd name="T39" fmla="*/ 90 h 870"/>
                    <a:gd name="T40" fmla="*/ 316 w 760"/>
                    <a:gd name="T41" fmla="*/ 266 h 870"/>
                    <a:gd name="T42" fmla="*/ 322 w 760"/>
                    <a:gd name="T43" fmla="*/ 336 h 870"/>
                    <a:gd name="T44" fmla="*/ 264 w 760"/>
                    <a:gd name="T45" fmla="*/ 296 h 870"/>
                    <a:gd name="T46" fmla="*/ 128 w 760"/>
                    <a:gd name="T47" fmla="*/ 178 h 870"/>
                    <a:gd name="T48" fmla="*/ 110 w 760"/>
                    <a:gd name="T49" fmla="*/ 266 h 870"/>
                    <a:gd name="T50" fmla="*/ 84 w 760"/>
                    <a:gd name="T51" fmla="*/ 252 h 870"/>
                    <a:gd name="T52" fmla="*/ 76 w 760"/>
                    <a:gd name="T53" fmla="*/ 270 h 870"/>
                    <a:gd name="T54" fmla="*/ 102 w 760"/>
                    <a:gd name="T55" fmla="*/ 286 h 870"/>
                    <a:gd name="T56" fmla="*/ 30 w 760"/>
                    <a:gd name="T57" fmla="*/ 346 h 870"/>
                    <a:gd name="T58" fmla="*/ 200 w 760"/>
                    <a:gd name="T59" fmla="*/ 406 h 870"/>
                    <a:gd name="T60" fmla="*/ 262 w 760"/>
                    <a:gd name="T61" fmla="*/ 436 h 870"/>
                    <a:gd name="T62" fmla="*/ 200 w 760"/>
                    <a:gd name="T63" fmla="*/ 466 h 870"/>
                    <a:gd name="T64" fmla="*/ 30 w 760"/>
                    <a:gd name="T65" fmla="*/ 526 h 870"/>
                    <a:gd name="T66" fmla="*/ 98 w 760"/>
                    <a:gd name="T67" fmla="*/ 586 h 870"/>
                    <a:gd name="T68" fmla="*/ 72 w 760"/>
                    <a:gd name="T69" fmla="*/ 600 h 870"/>
                    <a:gd name="T70" fmla="*/ 84 w 760"/>
                    <a:gd name="T71" fmla="*/ 616 h 870"/>
                    <a:gd name="T72" fmla="*/ 110 w 760"/>
                    <a:gd name="T73" fmla="*/ 602 h 870"/>
                    <a:gd name="T74" fmla="*/ 128 w 760"/>
                    <a:gd name="T75" fmla="*/ 694 h 870"/>
                    <a:gd name="T76" fmla="*/ 264 w 760"/>
                    <a:gd name="T77" fmla="*/ 576 h 870"/>
                    <a:gd name="T78" fmla="*/ 322 w 760"/>
                    <a:gd name="T79" fmla="*/ 536 h 870"/>
                    <a:gd name="T80" fmla="*/ 316 w 760"/>
                    <a:gd name="T81" fmla="*/ 606 h 870"/>
                    <a:gd name="T82" fmla="*/ 282 w 760"/>
                    <a:gd name="T83" fmla="*/ 782 h 870"/>
                    <a:gd name="T84" fmla="*/ 368 w 760"/>
                    <a:gd name="T85" fmla="*/ 754 h 870"/>
                    <a:gd name="T86" fmla="*/ 368 w 760"/>
                    <a:gd name="T87" fmla="*/ 784 h 870"/>
                    <a:gd name="T88" fmla="*/ 388 w 760"/>
                    <a:gd name="T89" fmla="*/ 780 h 870"/>
                    <a:gd name="T90" fmla="*/ 388 w 760"/>
                    <a:gd name="T91" fmla="*/ 752 h 870"/>
                    <a:gd name="T92" fmla="*/ 476 w 760"/>
                    <a:gd name="T93" fmla="*/ 782 h 870"/>
                    <a:gd name="T94" fmla="*/ 444 w 760"/>
                    <a:gd name="T95" fmla="*/ 606 h 870"/>
                    <a:gd name="T96" fmla="*/ 442 w 760"/>
                    <a:gd name="T97" fmla="*/ 536 h 870"/>
                    <a:gd name="T98" fmla="*/ 496 w 760"/>
                    <a:gd name="T99" fmla="*/ 576 h 870"/>
                    <a:gd name="T100" fmla="*/ 632 w 760"/>
                    <a:gd name="T101" fmla="*/ 694 h 870"/>
                    <a:gd name="T102" fmla="*/ 650 w 760"/>
                    <a:gd name="T103" fmla="*/ 606 h 870"/>
                    <a:gd name="T104" fmla="*/ 676 w 760"/>
                    <a:gd name="T105" fmla="*/ 620 h 870"/>
                    <a:gd name="T106" fmla="*/ 682 w 760"/>
                    <a:gd name="T107" fmla="*/ 602 h 870"/>
                    <a:gd name="T108" fmla="*/ 346 w 760"/>
                    <a:gd name="T109" fmla="*/ 496 h 870"/>
                    <a:gd name="T110" fmla="*/ 418 w 760"/>
                    <a:gd name="T111" fmla="*/ 376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0" h="870">
                      <a:moveTo>
                        <a:pt x="756" y="580"/>
                      </a:moveTo>
                      <a:lnTo>
                        <a:pt x="752" y="564"/>
                      </a:lnTo>
                      <a:lnTo>
                        <a:pt x="658" y="586"/>
                      </a:lnTo>
                      <a:lnTo>
                        <a:pt x="634" y="572"/>
                      </a:lnTo>
                      <a:lnTo>
                        <a:pt x="734" y="542"/>
                      </a:lnTo>
                      <a:lnTo>
                        <a:pt x="728" y="526"/>
                      </a:lnTo>
                      <a:lnTo>
                        <a:pt x="606" y="556"/>
                      </a:lnTo>
                      <a:lnTo>
                        <a:pt x="490" y="486"/>
                      </a:lnTo>
                      <a:lnTo>
                        <a:pt x="560" y="466"/>
                      </a:lnTo>
                      <a:lnTo>
                        <a:pt x="552" y="442"/>
                      </a:lnTo>
                      <a:lnTo>
                        <a:pt x="490" y="456"/>
                      </a:lnTo>
                      <a:lnTo>
                        <a:pt x="502" y="436"/>
                      </a:lnTo>
                      <a:lnTo>
                        <a:pt x="490" y="414"/>
                      </a:lnTo>
                      <a:lnTo>
                        <a:pt x="552" y="430"/>
                      </a:lnTo>
                      <a:lnTo>
                        <a:pt x="560" y="406"/>
                      </a:lnTo>
                      <a:lnTo>
                        <a:pt x="496" y="388"/>
                      </a:lnTo>
                      <a:lnTo>
                        <a:pt x="610" y="318"/>
                      </a:lnTo>
                      <a:lnTo>
                        <a:pt x="728" y="346"/>
                      </a:lnTo>
                      <a:lnTo>
                        <a:pt x="734" y="328"/>
                      </a:lnTo>
                      <a:lnTo>
                        <a:pt x="638" y="302"/>
                      </a:lnTo>
                      <a:lnTo>
                        <a:pt x="662" y="286"/>
                      </a:lnTo>
                      <a:lnTo>
                        <a:pt x="752" y="308"/>
                      </a:lnTo>
                      <a:lnTo>
                        <a:pt x="756" y="292"/>
                      </a:lnTo>
                      <a:lnTo>
                        <a:pt x="688" y="272"/>
                      </a:lnTo>
                      <a:lnTo>
                        <a:pt x="760" y="228"/>
                      </a:lnTo>
                      <a:lnTo>
                        <a:pt x="752" y="214"/>
                      </a:lnTo>
                      <a:lnTo>
                        <a:pt x="674" y="256"/>
                      </a:lnTo>
                      <a:lnTo>
                        <a:pt x="694" y="182"/>
                      </a:lnTo>
                      <a:lnTo>
                        <a:pt x="676" y="176"/>
                      </a:lnTo>
                      <a:lnTo>
                        <a:pt x="648" y="270"/>
                      </a:lnTo>
                      <a:lnTo>
                        <a:pt x="624" y="284"/>
                      </a:lnTo>
                      <a:lnTo>
                        <a:pt x="650" y="184"/>
                      </a:lnTo>
                      <a:lnTo>
                        <a:pt x="632" y="178"/>
                      </a:lnTo>
                      <a:lnTo>
                        <a:pt x="596" y="300"/>
                      </a:lnTo>
                      <a:lnTo>
                        <a:pt x="478" y="364"/>
                      </a:lnTo>
                      <a:lnTo>
                        <a:pt x="496" y="296"/>
                      </a:lnTo>
                      <a:lnTo>
                        <a:pt x="470" y="288"/>
                      </a:lnTo>
                      <a:lnTo>
                        <a:pt x="452" y="354"/>
                      </a:lnTo>
                      <a:lnTo>
                        <a:pt x="442" y="336"/>
                      </a:lnTo>
                      <a:lnTo>
                        <a:pt x="414" y="336"/>
                      </a:lnTo>
                      <a:lnTo>
                        <a:pt x="462" y="286"/>
                      </a:lnTo>
                      <a:lnTo>
                        <a:pt x="444" y="266"/>
                      </a:lnTo>
                      <a:lnTo>
                        <a:pt x="396" y="312"/>
                      </a:lnTo>
                      <a:lnTo>
                        <a:pt x="392" y="176"/>
                      </a:lnTo>
                      <a:lnTo>
                        <a:pt x="476" y="90"/>
                      </a:lnTo>
                      <a:lnTo>
                        <a:pt x="464" y="76"/>
                      </a:lnTo>
                      <a:lnTo>
                        <a:pt x="392" y="146"/>
                      </a:lnTo>
                      <a:lnTo>
                        <a:pt x="392" y="116"/>
                      </a:lnTo>
                      <a:lnTo>
                        <a:pt x="456" y="50"/>
                      </a:lnTo>
                      <a:lnTo>
                        <a:pt x="444" y="38"/>
                      </a:lnTo>
                      <a:lnTo>
                        <a:pt x="392" y="86"/>
                      </a:lnTo>
                      <a:lnTo>
                        <a:pt x="390" y="0"/>
                      </a:lnTo>
                      <a:lnTo>
                        <a:pt x="374" y="0"/>
                      </a:lnTo>
                      <a:lnTo>
                        <a:pt x="372" y="90"/>
                      </a:lnTo>
                      <a:lnTo>
                        <a:pt x="316" y="36"/>
                      </a:lnTo>
                      <a:lnTo>
                        <a:pt x="304" y="50"/>
                      </a:lnTo>
                      <a:lnTo>
                        <a:pt x="372" y="120"/>
                      </a:lnTo>
                      <a:lnTo>
                        <a:pt x="370" y="148"/>
                      </a:lnTo>
                      <a:lnTo>
                        <a:pt x="296" y="76"/>
                      </a:lnTo>
                      <a:lnTo>
                        <a:pt x="282" y="90"/>
                      </a:lnTo>
                      <a:lnTo>
                        <a:pt x="370" y="180"/>
                      </a:lnTo>
                      <a:lnTo>
                        <a:pt x="368" y="316"/>
                      </a:lnTo>
                      <a:lnTo>
                        <a:pt x="316" y="266"/>
                      </a:lnTo>
                      <a:lnTo>
                        <a:pt x="298" y="286"/>
                      </a:lnTo>
                      <a:lnTo>
                        <a:pt x="344" y="336"/>
                      </a:lnTo>
                      <a:lnTo>
                        <a:pt x="322" y="336"/>
                      </a:lnTo>
                      <a:lnTo>
                        <a:pt x="308" y="358"/>
                      </a:lnTo>
                      <a:lnTo>
                        <a:pt x="288" y="290"/>
                      </a:lnTo>
                      <a:lnTo>
                        <a:pt x="264" y="296"/>
                      </a:lnTo>
                      <a:lnTo>
                        <a:pt x="280" y="360"/>
                      </a:lnTo>
                      <a:lnTo>
                        <a:pt x="162" y="294"/>
                      </a:lnTo>
                      <a:lnTo>
                        <a:pt x="128" y="178"/>
                      </a:lnTo>
                      <a:lnTo>
                        <a:pt x="110" y="184"/>
                      </a:lnTo>
                      <a:lnTo>
                        <a:pt x="134" y="280"/>
                      </a:lnTo>
                      <a:lnTo>
                        <a:pt x="110" y="266"/>
                      </a:lnTo>
                      <a:lnTo>
                        <a:pt x="84" y="176"/>
                      </a:lnTo>
                      <a:lnTo>
                        <a:pt x="66" y="182"/>
                      </a:lnTo>
                      <a:lnTo>
                        <a:pt x="84" y="252"/>
                      </a:lnTo>
                      <a:lnTo>
                        <a:pt x="10" y="210"/>
                      </a:lnTo>
                      <a:lnTo>
                        <a:pt x="2" y="224"/>
                      </a:lnTo>
                      <a:lnTo>
                        <a:pt x="76" y="270"/>
                      </a:lnTo>
                      <a:lnTo>
                        <a:pt x="2" y="292"/>
                      </a:lnTo>
                      <a:lnTo>
                        <a:pt x="8" y="308"/>
                      </a:lnTo>
                      <a:lnTo>
                        <a:pt x="102" y="286"/>
                      </a:lnTo>
                      <a:lnTo>
                        <a:pt x="126" y="300"/>
                      </a:lnTo>
                      <a:lnTo>
                        <a:pt x="26" y="328"/>
                      </a:lnTo>
                      <a:lnTo>
                        <a:pt x="30" y="346"/>
                      </a:lnTo>
                      <a:lnTo>
                        <a:pt x="154" y="316"/>
                      </a:lnTo>
                      <a:lnTo>
                        <a:pt x="270" y="386"/>
                      </a:lnTo>
                      <a:lnTo>
                        <a:pt x="200" y="406"/>
                      </a:lnTo>
                      <a:lnTo>
                        <a:pt x="206" y="430"/>
                      </a:lnTo>
                      <a:lnTo>
                        <a:pt x="276" y="414"/>
                      </a:lnTo>
                      <a:lnTo>
                        <a:pt x="262" y="436"/>
                      </a:lnTo>
                      <a:lnTo>
                        <a:pt x="276" y="458"/>
                      </a:lnTo>
                      <a:lnTo>
                        <a:pt x="206" y="442"/>
                      </a:lnTo>
                      <a:lnTo>
                        <a:pt x="200" y="466"/>
                      </a:lnTo>
                      <a:lnTo>
                        <a:pt x="264" y="484"/>
                      </a:lnTo>
                      <a:lnTo>
                        <a:pt x="148" y="554"/>
                      </a:lnTo>
                      <a:lnTo>
                        <a:pt x="30" y="526"/>
                      </a:lnTo>
                      <a:lnTo>
                        <a:pt x="26" y="542"/>
                      </a:lnTo>
                      <a:lnTo>
                        <a:pt x="122" y="570"/>
                      </a:lnTo>
                      <a:lnTo>
                        <a:pt x="98" y="586"/>
                      </a:lnTo>
                      <a:lnTo>
                        <a:pt x="8" y="562"/>
                      </a:lnTo>
                      <a:lnTo>
                        <a:pt x="2" y="580"/>
                      </a:lnTo>
                      <a:lnTo>
                        <a:pt x="72" y="600"/>
                      </a:lnTo>
                      <a:lnTo>
                        <a:pt x="0" y="644"/>
                      </a:lnTo>
                      <a:lnTo>
                        <a:pt x="8" y="658"/>
                      </a:lnTo>
                      <a:lnTo>
                        <a:pt x="84" y="616"/>
                      </a:lnTo>
                      <a:lnTo>
                        <a:pt x="66" y="690"/>
                      </a:lnTo>
                      <a:lnTo>
                        <a:pt x="84" y="694"/>
                      </a:lnTo>
                      <a:lnTo>
                        <a:pt x="110" y="602"/>
                      </a:lnTo>
                      <a:lnTo>
                        <a:pt x="136" y="588"/>
                      </a:lnTo>
                      <a:lnTo>
                        <a:pt x="110" y="688"/>
                      </a:lnTo>
                      <a:lnTo>
                        <a:pt x="128" y="694"/>
                      </a:lnTo>
                      <a:lnTo>
                        <a:pt x="164" y="572"/>
                      </a:lnTo>
                      <a:lnTo>
                        <a:pt x="282" y="506"/>
                      </a:lnTo>
                      <a:lnTo>
                        <a:pt x="264" y="576"/>
                      </a:lnTo>
                      <a:lnTo>
                        <a:pt x="288" y="582"/>
                      </a:lnTo>
                      <a:lnTo>
                        <a:pt x="308" y="514"/>
                      </a:lnTo>
                      <a:lnTo>
                        <a:pt x="322" y="536"/>
                      </a:lnTo>
                      <a:lnTo>
                        <a:pt x="344" y="536"/>
                      </a:lnTo>
                      <a:lnTo>
                        <a:pt x="298" y="586"/>
                      </a:lnTo>
                      <a:lnTo>
                        <a:pt x="316" y="606"/>
                      </a:lnTo>
                      <a:lnTo>
                        <a:pt x="364" y="560"/>
                      </a:lnTo>
                      <a:lnTo>
                        <a:pt x="366" y="694"/>
                      </a:lnTo>
                      <a:lnTo>
                        <a:pt x="282" y="782"/>
                      </a:lnTo>
                      <a:lnTo>
                        <a:pt x="296" y="796"/>
                      </a:lnTo>
                      <a:lnTo>
                        <a:pt x="368" y="726"/>
                      </a:lnTo>
                      <a:lnTo>
                        <a:pt x="368" y="754"/>
                      </a:lnTo>
                      <a:lnTo>
                        <a:pt x="304" y="822"/>
                      </a:lnTo>
                      <a:lnTo>
                        <a:pt x="316" y="834"/>
                      </a:lnTo>
                      <a:lnTo>
                        <a:pt x="368" y="784"/>
                      </a:lnTo>
                      <a:lnTo>
                        <a:pt x="370" y="870"/>
                      </a:lnTo>
                      <a:lnTo>
                        <a:pt x="386" y="870"/>
                      </a:lnTo>
                      <a:lnTo>
                        <a:pt x="388" y="780"/>
                      </a:lnTo>
                      <a:lnTo>
                        <a:pt x="444" y="834"/>
                      </a:lnTo>
                      <a:lnTo>
                        <a:pt x="456" y="822"/>
                      </a:lnTo>
                      <a:lnTo>
                        <a:pt x="388" y="752"/>
                      </a:lnTo>
                      <a:lnTo>
                        <a:pt x="388" y="724"/>
                      </a:lnTo>
                      <a:lnTo>
                        <a:pt x="464" y="796"/>
                      </a:lnTo>
                      <a:lnTo>
                        <a:pt x="476" y="782"/>
                      </a:lnTo>
                      <a:lnTo>
                        <a:pt x="390" y="692"/>
                      </a:lnTo>
                      <a:lnTo>
                        <a:pt x="392" y="556"/>
                      </a:lnTo>
                      <a:lnTo>
                        <a:pt x="444" y="606"/>
                      </a:lnTo>
                      <a:lnTo>
                        <a:pt x="462" y="586"/>
                      </a:lnTo>
                      <a:lnTo>
                        <a:pt x="414" y="536"/>
                      </a:lnTo>
                      <a:lnTo>
                        <a:pt x="442" y="536"/>
                      </a:lnTo>
                      <a:lnTo>
                        <a:pt x="452" y="518"/>
                      </a:lnTo>
                      <a:lnTo>
                        <a:pt x="470" y="582"/>
                      </a:lnTo>
                      <a:lnTo>
                        <a:pt x="496" y="576"/>
                      </a:lnTo>
                      <a:lnTo>
                        <a:pt x="480" y="512"/>
                      </a:lnTo>
                      <a:lnTo>
                        <a:pt x="598" y="576"/>
                      </a:lnTo>
                      <a:lnTo>
                        <a:pt x="632" y="694"/>
                      </a:lnTo>
                      <a:lnTo>
                        <a:pt x="650" y="688"/>
                      </a:lnTo>
                      <a:lnTo>
                        <a:pt x="626" y="592"/>
                      </a:lnTo>
                      <a:lnTo>
                        <a:pt x="650" y="606"/>
                      </a:lnTo>
                      <a:lnTo>
                        <a:pt x="676" y="694"/>
                      </a:lnTo>
                      <a:lnTo>
                        <a:pt x="694" y="690"/>
                      </a:lnTo>
                      <a:lnTo>
                        <a:pt x="676" y="620"/>
                      </a:lnTo>
                      <a:lnTo>
                        <a:pt x="750" y="660"/>
                      </a:lnTo>
                      <a:lnTo>
                        <a:pt x="758" y="648"/>
                      </a:lnTo>
                      <a:lnTo>
                        <a:pt x="682" y="602"/>
                      </a:lnTo>
                      <a:lnTo>
                        <a:pt x="756" y="580"/>
                      </a:lnTo>
                      <a:close/>
                      <a:moveTo>
                        <a:pt x="418" y="496"/>
                      </a:moveTo>
                      <a:lnTo>
                        <a:pt x="346" y="496"/>
                      </a:lnTo>
                      <a:lnTo>
                        <a:pt x="308" y="436"/>
                      </a:lnTo>
                      <a:lnTo>
                        <a:pt x="346" y="376"/>
                      </a:lnTo>
                      <a:lnTo>
                        <a:pt x="418" y="376"/>
                      </a:lnTo>
                      <a:lnTo>
                        <a:pt x="456" y="436"/>
                      </a:lnTo>
                      <a:lnTo>
                        <a:pt x="418" y="49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73"/>
                <p:cNvSpPr>
                  <a:spLocks noChangeAspect="1" noEditPoints="1"/>
                </p:cNvSpPr>
                <p:nvPr/>
              </p:nvSpPr>
              <p:spPr bwMode="auto">
                <a:xfrm rot="20414437">
                  <a:off x="7564131" y="154734"/>
                  <a:ext cx="722936" cy="825205"/>
                </a:xfrm>
                <a:custGeom>
                  <a:avLst/>
                  <a:gdLst>
                    <a:gd name="T0" fmla="*/ 678 w 820"/>
                    <a:gd name="T1" fmla="*/ 610 h 936"/>
                    <a:gd name="T2" fmla="*/ 656 w 820"/>
                    <a:gd name="T3" fmla="*/ 598 h 936"/>
                    <a:gd name="T4" fmla="*/ 514 w 820"/>
                    <a:gd name="T5" fmla="*/ 512 h 936"/>
                    <a:gd name="T6" fmla="*/ 522 w 820"/>
                    <a:gd name="T7" fmla="*/ 468 h 936"/>
                    <a:gd name="T8" fmla="*/ 564 w 820"/>
                    <a:gd name="T9" fmla="*/ 414 h 936"/>
                    <a:gd name="T10" fmla="*/ 684 w 820"/>
                    <a:gd name="T11" fmla="*/ 324 h 936"/>
                    <a:gd name="T12" fmla="*/ 736 w 820"/>
                    <a:gd name="T13" fmla="*/ 292 h 936"/>
                    <a:gd name="T14" fmla="*/ 744 w 820"/>
                    <a:gd name="T15" fmla="*/ 196 h 936"/>
                    <a:gd name="T16" fmla="*/ 696 w 820"/>
                    <a:gd name="T17" fmla="*/ 198 h 936"/>
                    <a:gd name="T18" fmla="*/ 536 w 820"/>
                    <a:gd name="T19" fmla="*/ 364 h 936"/>
                    <a:gd name="T20" fmla="*/ 486 w 820"/>
                    <a:gd name="T21" fmla="*/ 384 h 936"/>
                    <a:gd name="T22" fmla="*/ 428 w 820"/>
                    <a:gd name="T23" fmla="*/ 356 h 936"/>
                    <a:gd name="T24" fmla="*/ 508 w 820"/>
                    <a:gd name="T25" fmla="*/ 92 h 936"/>
                    <a:gd name="T26" fmla="*/ 486 w 820"/>
                    <a:gd name="T27" fmla="*/ 50 h 936"/>
                    <a:gd name="T28" fmla="*/ 404 w 820"/>
                    <a:gd name="T29" fmla="*/ 0 h 936"/>
                    <a:gd name="T30" fmla="*/ 402 w 820"/>
                    <a:gd name="T31" fmla="*/ 120 h 936"/>
                    <a:gd name="T32" fmla="*/ 400 w 820"/>
                    <a:gd name="T33" fmla="*/ 184 h 936"/>
                    <a:gd name="T34" fmla="*/ 398 w 820"/>
                    <a:gd name="T35" fmla="*/ 356 h 936"/>
                    <a:gd name="T36" fmla="*/ 340 w 820"/>
                    <a:gd name="T37" fmla="*/ 382 h 936"/>
                    <a:gd name="T38" fmla="*/ 168 w 820"/>
                    <a:gd name="T39" fmla="*/ 312 h 936"/>
                    <a:gd name="T40" fmla="*/ 112 w 820"/>
                    <a:gd name="T41" fmla="*/ 280 h 936"/>
                    <a:gd name="T42" fmla="*/ 10 w 820"/>
                    <a:gd name="T43" fmla="*/ 224 h 936"/>
                    <a:gd name="T44" fmla="*/ 10 w 820"/>
                    <a:gd name="T45" fmla="*/ 324 h 936"/>
                    <a:gd name="T46" fmla="*/ 36 w 820"/>
                    <a:gd name="T47" fmla="*/ 364 h 936"/>
                    <a:gd name="T48" fmla="*/ 266 w 820"/>
                    <a:gd name="T49" fmla="*/ 398 h 936"/>
                    <a:gd name="T50" fmla="*/ 302 w 820"/>
                    <a:gd name="T51" fmla="*/ 468 h 936"/>
                    <a:gd name="T52" fmla="*/ 264 w 820"/>
                    <a:gd name="T53" fmla="*/ 532 h 936"/>
                    <a:gd name="T54" fmla="*/ 34 w 820"/>
                    <a:gd name="T55" fmla="*/ 580 h 936"/>
                    <a:gd name="T56" fmla="*/ 8 w 820"/>
                    <a:gd name="T57" fmla="*/ 620 h 936"/>
                    <a:gd name="T58" fmla="*/ 96 w 820"/>
                    <a:gd name="T59" fmla="*/ 658 h 936"/>
                    <a:gd name="T60" fmla="*/ 152 w 820"/>
                    <a:gd name="T61" fmla="*/ 628 h 936"/>
                    <a:gd name="T62" fmla="*/ 174 w 820"/>
                    <a:gd name="T63" fmla="*/ 616 h 936"/>
                    <a:gd name="T64" fmla="*/ 324 w 820"/>
                    <a:gd name="T65" fmla="*/ 532 h 936"/>
                    <a:gd name="T66" fmla="*/ 392 w 820"/>
                    <a:gd name="T67" fmla="*/ 574 h 936"/>
                    <a:gd name="T68" fmla="*/ 312 w 820"/>
                    <a:gd name="T69" fmla="*/ 842 h 936"/>
                    <a:gd name="T70" fmla="*/ 334 w 820"/>
                    <a:gd name="T71" fmla="*/ 884 h 936"/>
                    <a:gd name="T72" fmla="*/ 416 w 820"/>
                    <a:gd name="T73" fmla="*/ 936 h 936"/>
                    <a:gd name="T74" fmla="*/ 420 w 820"/>
                    <a:gd name="T75" fmla="*/ 814 h 936"/>
                    <a:gd name="T76" fmla="*/ 420 w 820"/>
                    <a:gd name="T77" fmla="*/ 750 h 936"/>
                    <a:gd name="T78" fmla="*/ 424 w 820"/>
                    <a:gd name="T79" fmla="*/ 576 h 936"/>
                    <a:gd name="T80" fmla="*/ 482 w 820"/>
                    <a:gd name="T81" fmla="*/ 552 h 936"/>
                    <a:gd name="T82" fmla="*/ 652 w 820"/>
                    <a:gd name="T83" fmla="*/ 622 h 936"/>
                    <a:gd name="T84" fmla="*/ 708 w 820"/>
                    <a:gd name="T85" fmla="*/ 654 h 936"/>
                    <a:gd name="T86" fmla="*/ 812 w 820"/>
                    <a:gd name="T87" fmla="*/ 710 h 936"/>
                    <a:gd name="T88" fmla="*/ 412 w 820"/>
                    <a:gd name="T89" fmla="*/ 546 h 936"/>
                    <a:gd name="T90" fmla="*/ 368 w 820"/>
                    <a:gd name="T91" fmla="*/ 532 h 936"/>
                    <a:gd name="T92" fmla="*/ 336 w 820"/>
                    <a:gd name="T93" fmla="*/ 482 h 936"/>
                    <a:gd name="T94" fmla="*/ 340 w 820"/>
                    <a:gd name="T95" fmla="*/ 436 h 936"/>
                    <a:gd name="T96" fmla="*/ 382 w 820"/>
                    <a:gd name="T97" fmla="*/ 394 h 936"/>
                    <a:gd name="T98" fmla="*/ 428 w 820"/>
                    <a:gd name="T99" fmla="*/ 390 h 936"/>
                    <a:gd name="T100" fmla="*/ 478 w 820"/>
                    <a:gd name="T101" fmla="*/ 424 h 936"/>
                    <a:gd name="T102" fmla="*/ 490 w 820"/>
                    <a:gd name="T103" fmla="*/ 468 h 936"/>
                    <a:gd name="T104" fmla="*/ 468 w 820"/>
                    <a:gd name="T105" fmla="*/ 522 h 936"/>
                    <a:gd name="T106" fmla="*/ 412 w 820"/>
                    <a:gd name="T107" fmla="*/ 54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0" h="936">
                      <a:moveTo>
                        <a:pt x="812" y="620"/>
                      </a:moveTo>
                      <a:lnTo>
                        <a:pt x="810" y="610"/>
                      </a:lnTo>
                      <a:lnTo>
                        <a:pt x="716" y="634"/>
                      </a:lnTo>
                      <a:lnTo>
                        <a:pt x="678" y="610"/>
                      </a:lnTo>
                      <a:lnTo>
                        <a:pt x="788" y="580"/>
                      </a:lnTo>
                      <a:lnTo>
                        <a:pt x="784" y="570"/>
                      </a:lnTo>
                      <a:lnTo>
                        <a:pt x="660" y="600"/>
                      </a:lnTo>
                      <a:lnTo>
                        <a:pt x="656" y="598"/>
                      </a:lnTo>
                      <a:lnTo>
                        <a:pt x="562" y="524"/>
                      </a:lnTo>
                      <a:lnTo>
                        <a:pt x="556" y="536"/>
                      </a:lnTo>
                      <a:lnTo>
                        <a:pt x="514" y="512"/>
                      </a:lnTo>
                      <a:lnTo>
                        <a:pt x="514" y="512"/>
                      </a:lnTo>
                      <a:lnTo>
                        <a:pt x="520" y="490"/>
                      </a:lnTo>
                      <a:lnTo>
                        <a:pt x="522" y="478"/>
                      </a:lnTo>
                      <a:lnTo>
                        <a:pt x="522" y="468"/>
                      </a:lnTo>
                      <a:lnTo>
                        <a:pt x="522" y="468"/>
                      </a:lnTo>
                      <a:lnTo>
                        <a:pt x="520" y="446"/>
                      </a:lnTo>
                      <a:lnTo>
                        <a:pt x="516" y="426"/>
                      </a:lnTo>
                      <a:lnTo>
                        <a:pt x="558" y="402"/>
                      </a:lnTo>
                      <a:lnTo>
                        <a:pt x="564" y="414"/>
                      </a:lnTo>
                      <a:lnTo>
                        <a:pt x="666" y="336"/>
                      </a:lnTo>
                      <a:lnTo>
                        <a:pt x="784" y="364"/>
                      </a:lnTo>
                      <a:lnTo>
                        <a:pt x="788" y="354"/>
                      </a:lnTo>
                      <a:lnTo>
                        <a:pt x="684" y="324"/>
                      </a:lnTo>
                      <a:lnTo>
                        <a:pt x="720" y="302"/>
                      </a:lnTo>
                      <a:lnTo>
                        <a:pt x="810" y="324"/>
                      </a:lnTo>
                      <a:lnTo>
                        <a:pt x="812" y="314"/>
                      </a:lnTo>
                      <a:lnTo>
                        <a:pt x="736" y="292"/>
                      </a:lnTo>
                      <a:lnTo>
                        <a:pt x="820" y="242"/>
                      </a:lnTo>
                      <a:lnTo>
                        <a:pt x="812" y="228"/>
                      </a:lnTo>
                      <a:lnTo>
                        <a:pt x="724" y="276"/>
                      </a:lnTo>
                      <a:lnTo>
                        <a:pt x="744" y="196"/>
                      </a:lnTo>
                      <a:lnTo>
                        <a:pt x="734" y="192"/>
                      </a:lnTo>
                      <a:lnTo>
                        <a:pt x="706" y="286"/>
                      </a:lnTo>
                      <a:lnTo>
                        <a:pt x="670" y="306"/>
                      </a:lnTo>
                      <a:lnTo>
                        <a:pt x="696" y="198"/>
                      </a:lnTo>
                      <a:lnTo>
                        <a:pt x="686" y="194"/>
                      </a:lnTo>
                      <a:lnTo>
                        <a:pt x="650" y="318"/>
                      </a:lnTo>
                      <a:lnTo>
                        <a:pt x="646" y="320"/>
                      </a:lnTo>
                      <a:lnTo>
                        <a:pt x="536" y="364"/>
                      </a:lnTo>
                      <a:lnTo>
                        <a:pt x="542" y="376"/>
                      </a:lnTo>
                      <a:lnTo>
                        <a:pt x="500" y="400"/>
                      </a:lnTo>
                      <a:lnTo>
                        <a:pt x="500" y="400"/>
                      </a:lnTo>
                      <a:lnTo>
                        <a:pt x="486" y="384"/>
                      </a:lnTo>
                      <a:lnTo>
                        <a:pt x="468" y="372"/>
                      </a:lnTo>
                      <a:lnTo>
                        <a:pt x="450" y="362"/>
                      </a:lnTo>
                      <a:lnTo>
                        <a:pt x="438" y="358"/>
                      </a:lnTo>
                      <a:lnTo>
                        <a:pt x="428" y="356"/>
                      </a:lnTo>
                      <a:lnTo>
                        <a:pt x="426" y="304"/>
                      </a:lnTo>
                      <a:lnTo>
                        <a:pt x="442" y="304"/>
                      </a:lnTo>
                      <a:lnTo>
                        <a:pt x="424" y="178"/>
                      </a:lnTo>
                      <a:lnTo>
                        <a:pt x="508" y="92"/>
                      </a:lnTo>
                      <a:lnTo>
                        <a:pt x="502" y="84"/>
                      </a:lnTo>
                      <a:lnTo>
                        <a:pt x="424" y="158"/>
                      </a:lnTo>
                      <a:lnTo>
                        <a:pt x="422" y="116"/>
                      </a:lnTo>
                      <a:lnTo>
                        <a:pt x="486" y="50"/>
                      </a:lnTo>
                      <a:lnTo>
                        <a:pt x="478" y="42"/>
                      </a:lnTo>
                      <a:lnTo>
                        <a:pt x="422" y="98"/>
                      </a:lnTo>
                      <a:lnTo>
                        <a:pt x="420" y="0"/>
                      </a:lnTo>
                      <a:lnTo>
                        <a:pt x="404" y="0"/>
                      </a:lnTo>
                      <a:lnTo>
                        <a:pt x="402" y="102"/>
                      </a:lnTo>
                      <a:lnTo>
                        <a:pt x="342" y="42"/>
                      </a:lnTo>
                      <a:lnTo>
                        <a:pt x="334" y="50"/>
                      </a:lnTo>
                      <a:lnTo>
                        <a:pt x="402" y="120"/>
                      </a:lnTo>
                      <a:lnTo>
                        <a:pt x="400" y="162"/>
                      </a:lnTo>
                      <a:lnTo>
                        <a:pt x="320" y="84"/>
                      </a:lnTo>
                      <a:lnTo>
                        <a:pt x="312" y="92"/>
                      </a:lnTo>
                      <a:lnTo>
                        <a:pt x="400" y="184"/>
                      </a:lnTo>
                      <a:lnTo>
                        <a:pt x="400" y="188"/>
                      </a:lnTo>
                      <a:lnTo>
                        <a:pt x="384" y="304"/>
                      </a:lnTo>
                      <a:lnTo>
                        <a:pt x="398" y="304"/>
                      </a:lnTo>
                      <a:lnTo>
                        <a:pt x="398" y="356"/>
                      </a:lnTo>
                      <a:lnTo>
                        <a:pt x="398" y="356"/>
                      </a:lnTo>
                      <a:lnTo>
                        <a:pt x="376" y="362"/>
                      </a:lnTo>
                      <a:lnTo>
                        <a:pt x="358" y="370"/>
                      </a:lnTo>
                      <a:lnTo>
                        <a:pt x="340" y="382"/>
                      </a:lnTo>
                      <a:lnTo>
                        <a:pt x="326" y="398"/>
                      </a:lnTo>
                      <a:lnTo>
                        <a:pt x="280" y="372"/>
                      </a:lnTo>
                      <a:lnTo>
                        <a:pt x="286" y="360"/>
                      </a:lnTo>
                      <a:lnTo>
                        <a:pt x="168" y="312"/>
                      </a:lnTo>
                      <a:lnTo>
                        <a:pt x="134" y="194"/>
                      </a:lnTo>
                      <a:lnTo>
                        <a:pt x="124" y="198"/>
                      </a:lnTo>
                      <a:lnTo>
                        <a:pt x="150" y="302"/>
                      </a:lnTo>
                      <a:lnTo>
                        <a:pt x="112" y="280"/>
                      </a:lnTo>
                      <a:lnTo>
                        <a:pt x="86" y="192"/>
                      </a:lnTo>
                      <a:lnTo>
                        <a:pt x="76" y="196"/>
                      </a:lnTo>
                      <a:lnTo>
                        <a:pt x="96" y="272"/>
                      </a:lnTo>
                      <a:lnTo>
                        <a:pt x="10" y="224"/>
                      </a:lnTo>
                      <a:lnTo>
                        <a:pt x="2" y="238"/>
                      </a:lnTo>
                      <a:lnTo>
                        <a:pt x="88" y="292"/>
                      </a:lnTo>
                      <a:lnTo>
                        <a:pt x="8" y="314"/>
                      </a:lnTo>
                      <a:lnTo>
                        <a:pt x="10" y="324"/>
                      </a:lnTo>
                      <a:lnTo>
                        <a:pt x="104" y="300"/>
                      </a:lnTo>
                      <a:lnTo>
                        <a:pt x="142" y="324"/>
                      </a:lnTo>
                      <a:lnTo>
                        <a:pt x="34" y="354"/>
                      </a:lnTo>
                      <a:lnTo>
                        <a:pt x="36" y="364"/>
                      </a:lnTo>
                      <a:lnTo>
                        <a:pt x="160" y="334"/>
                      </a:lnTo>
                      <a:lnTo>
                        <a:pt x="164" y="336"/>
                      </a:lnTo>
                      <a:lnTo>
                        <a:pt x="258" y="410"/>
                      </a:lnTo>
                      <a:lnTo>
                        <a:pt x="266" y="398"/>
                      </a:lnTo>
                      <a:lnTo>
                        <a:pt x="310" y="424"/>
                      </a:lnTo>
                      <a:lnTo>
                        <a:pt x="310" y="424"/>
                      </a:lnTo>
                      <a:lnTo>
                        <a:pt x="304" y="446"/>
                      </a:lnTo>
                      <a:lnTo>
                        <a:pt x="302" y="468"/>
                      </a:lnTo>
                      <a:lnTo>
                        <a:pt x="302" y="468"/>
                      </a:lnTo>
                      <a:lnTo>
                        <a:pt x="304" y="486"/>
                      </a:lnTo>
                      <a:lnTo>
                        <a:pt x="310" y="506"/>
                      </a:lnTo>
                      <a:lnTo>
                        <a:pt x="264" y="532"/>
                      </a:lnTo>
                      <a:lnTo>
                        <a:pt x="256" y="520"/>
                      </a:lnTo>
                      <a:lnTo>
                        <a:pt x="154" y="598"/>
                      </a:lnTo>
                      <a:lnTo>
                        <a:pt x="36" y="570"/>
                      </a:lnTo>
                      <a:lnTo>
                        <a:pt x="34" y="580"/>
                      </a:lnTo>
                      <a:lnTo>
                        <a:pt x="136" y="610"/>
                      </a:lnTo>
                      <a:lnTo>
                        <a:pt x="100" y="632"/>
                      </a:lnTo>
                      <a:lnTo>
                        <a:pt x="10" y="610"/>
                      </a:lnTo>
                      <a:lnTo>
                        <a:pt x="8" y="620"/>
                      </a:lnTo>
                      <a:lnTo>
                        <a:pt x="84" y="642"/>
                      </a:lnTo>
                      <a:lnTo>
                        <a:pt x="0" y="692"/>
                      </a:lnTo>
                      <a:lnTo>
                        <a:pt x="8" y="708"/>
                      </a:lnTo>
                      <a:lnTo>
                        <a:pt x="96" y="658"/>
                      </a:lnTo>
                      <a:lnTo>
                        <a:pt x="76" y="738"/>
                      </a:lnTo>
                      <a:lnTo>
                        <a:pt x="86" y="742"/>
                      </a:lnTo>
                      <a:lnTo>
                        <a:pt x="114" y="648"/>
                      </a:lnTo>
                      <a:lnTo>
                        <a:pt x="152" y="628"/>
                      </a:lnTo>
                      <a:lnTo>
                        <a:pt x="124" y="738"/>
                      </a:lnTo>
                      <a:lnTo>
                        <a:pt x="134" y="740"/>
                      </a:lnTo>
                      <a:lnTo>
                        <a:pt x="170" y="618"/>
                      </a:lnTo>
                      <a:lnTo>
                        <a:pt x="174" y="616"/>
                      </a:lnTo>
                      <a:lnTo>
                        <a:pt x="284" y="570"/>
                      </a:lnTo>
                      <a:lnTo>
                        <a:pt x="278" y="558"/>
                      </a:lnTo>
                      <a:lnTo>
                        <a:pt x="324" y="532"/>
                      </a:lnTo>
                      <a:lnTo>
                        <a:pt x="324" y="532"/>
                      </a:lnTo>
                      <a:lnTo>
                        <a:pt x="338" y="548"/>
                      </a:lnTo>
                      <a:lnTo>
                        <a:pt x="354" y="560"/>
                      </a:lnTo>
                      <a:lnTo>
                        <a:pt x="372" y="568"/>
                      </a:lnTo>
                      <a:lnTo>
                        <a:pt x="392" y="574"/>
                      </a:lnTo>
                      <a:lnTo>
                        <a:pt x="394" y="624"/>
                      </a:lnTo>
                      <a:lnTo>
                        <a:pt x="380" y="624"/>
                      </a:lnTo>
                      <a:lnTo>
                        <a:pt x="396" y="752"/>
                      </a:lnTo>
                      <a:lnTo>
                        <a:pt x="312" y="842"/>
                      </a:lnTo>
                      <a:lnTo>
                        <a:pt x="320" y="850"/>
                      </a:lnTo>
                      <a:lnTo>
                        <a:pt x="396" y="774"/>
                      </a:lnTo>
                      <a:lnTo>
                        <a:pt x="398" y="818"/>
                      </a:lnTo>
                      <a:lnTo>
                        <a:pt x="334" y="884"/>
                      </a:lnTo>
                      <a:lnTo>
                        <a:pt x="342" y="892"/>
                      </a:lnTo>
                      <a:lnTo>
                        <a:pt x="398" y="838"/>
                      </a:lnTo>
                      <a:lnTo>
                        <a:pt x="400" y="936"/>
                      </a:lnTo>
                      <a:lnTo>
                        <a:pt x="416" y="936"/>
                      </a:lnTo>
                      <a:lnTo>
                        <a:pt x="418" y="834"/>
                      </a:lnTo>
                      <a:lnTo>
                        <a:pt x="478" y="892"/>
                      </a:lnTo>
                      <a:lnTo>
                        <a:pt x="486" y="884"/>
                      </a:lnTo>
                      <a:lnTo>
                        <a:pt x="420" y="814"/>
                      </a:lnTo>
                      <a:lnTo>
                        <a:pt x="420" y="772"/>
                      </a:lnTo>
                      <a:lnTo>
                        <a:pt x="502" y="850"/>
                      </a:lnTo>
                      <a:lnTo>
                        <a:pt x="508" y="842"/>
                      </a:lnTo>
                      <a:lnTo>
                        <a:pt x="420" y="750"/>
                      </a:lnTo>
                      <a:lnTo>
                        <a:pt x="420" y="744"/>
                      </a:lnTo>
                      <a:lnTo>
                        <a:pt x="436" y="624"/>
                      </a:lnTo>
                      <a:lnTo>
                        <a:pt x="422" y="624"/>
                      </a:lnTo>
                      <a:lnTo>
                        <a:pt x="424" y="576"/>
                      </a:lnTo>
                      <a:lnTo>
                        <a:pt x="424" y="576"/>
                      </a:lnTo>
                      <a:lnTo>
                        <a:pt x="444" y="570"/>
                      </a:lnTo>
                      <a:lnTo>
                        <a:pt x="464" y="564"/>
                      </a:lnTo>
                      <a:lnTo>
                        <a:pt x="482" y="552"/>
                      </a:lnTo>
                      <a:lnTo>
                        <a:pt x="498" y="536"/>
                      </a:lnTo>
                      <a:lnTo>
                        <a:pt x="540" y="562"/>
                      </a:lnTo>
                      <a:lnTo>
                        <a:pt x="534" y="574"/>
                      </a:lnTo>
                      <a:lnTo>
                        <a:pt x="652" y="622"/>
                      </a:lnTo>
                      <a:lnTo>
                        <a:pt x="686" y="740"/>
                      </a:lnTo>
                      <a:lnTo>
                        <a:pt x="696" y="738"/>
                      </a:lnTo>
                      <a:lnTo>
                        <a:pt x="670" y="632"/>
                      </a:lnTo>
                      <a:lnTo>
                        <a:pt x="708" y="654"/>
                      </a:lnTo>
                      <a:lnTo>
                        <a:pt x="734" y="742"/>
                      </a:lnTo>
                      <a:lnTo>
                        <a:pt x="744" y="738"/>
                      </a:lnTo>
                      <a:lnTo>
                        <a:pt x="724" y="662"/>
                      </a:lnTo>
                      <a:lnTo>
                        <a:pt x="812" y="710"/>
                      </a:lnTo>
                      <a:lnTo>
                        <a:pt x="820" y="696"/>
                      </a:lnTo>
                      <a:lnTo>
                        <a:pt x="732" y="644"/>
                      </a:lnTo>
                      <a:lnTo>
                        <a:pt x="812" y="620"/>
                      </a:lnTo>
                      <a:close/>
                      <a:moveTo>
                        <a:pt x="412" y="546"/>
                      </a:moveTo>
                      <a:lnTo>
                        <a:pt x="412" y="546"/>
                      </a:lnTo>
                      <a:lnTo>
                        <a:pt x="396" y="544"/>
                      </a:lnTo>
                      <a:lnTo>
                        <a:pt x="382" y="540"/>
                      </a:lnTo>
                      <a:lnTo>
                        <a:pt x="368" y="532"/>
                      </a:lnTo>
                      <a:lnTo>
                        <a:pt x="358" y="522"/>
                      </a:lnTo>
                      <a:lnTo>
                        <a:pt x="348" y="510"/>
                      </a:lnTo>
                      <a:lnTo>
                        <a:pt x="340" y="498"/>
                      </a:lnTo>
                      <a:lnTo>
                        <a:pt x="336" y="482"/>
                      </a:lnTo>
                      <a:lnTo>
                        <a:pt x="334" y="468"/>
                      </a:lnTo>
                      <a:lnTo>
                        <a:pt x="334" y="468"/>
                      </a:lnTo>
                      <a:lnTo>
                        <a:pt x="336" y="452"/>
                      </a:lnTo>
                      <a:lnTo>
                        <a:pt x="340" y="436"/>
                      </a:lnTo>
                      <a:lnTo>
                        <a:pt x="348" y="424"/>
                      </a:lnTo>
                      <a:lnTo>
                        <a:pt x="358" y="412"/>
                      </a:lnTo>
                      <a:lnTo>
                        <a:pt x="368" y="402"/>
                      </a:lnTo>
                      <a:lnTo>
                        <a:pt x="382" y="394"/>
                      </a:lnTo>
                      <a:lnTo>
                        <a:pt x="396" y="390"/>
                      </a:lnTo>
                      <a:lnTo>
                        <a:pt x="412" y="388"/>
                      </a:lnTo>
                      <a:lnTo>
                        <a:pt x="412" y="388"/>
                      </a:lnTo>
                      <a:lnTo>
                        <a:pt x="428" y="390"/>
                      </a:lnTo>
                      <a:lnTo>
                        <a:pt x="442" y="394"/>
                      </a:lnTo>
                      <a:lnTo>
                        <a:pt x="456" y="402"/>
                      </a:lnTo>
                      <a:lnTo>
                        <a:pt x="468" y="412"/>
                      </a:lnTo>
                      <a:lnTo>
                        <a:pt x="478" y="424"/>
                      </a:lnTo>
                      <a:lnTo>
                        <a:pt x="484" y="436"/>
                      </a:lnTo>
                      <a:lnTo>
                        <a:pt x="490" y="452"/>
                      </a:lnTo>
                      <a:lnTo>
                        <a:pt x="490" y="468"/>
                      </a:lnTo>
                      <a:lnTo>
                        <a:pt x="490" y="468"/>
                      </a:lnTo>
                      <a:lnTo>
                        <a:pt x="490" y="482"/>
                      </a:lnTo>
                      <a:lnTo>
                        <a:pt x="484" y="498"/>
                      </a:lnTo>
                      <a:lnTo>
                        <a:pt x="478" y="510"/>
                      </a:lnTo>
                      <a:lnTo>
                        <a:pt x="468" y="522"/>
                      </a:lnTo>
                      <a:lnTo>
                        <a:pt x="456" y="532"/>
                      </a:lnTo>
                      <a:lnTo>
                        <a:pt x="442" y="540"/>
                      </a:lnTo>
                      <a:lnTo>
                        <a:pt x="428" y="544"/>
                      </a:lnTo>
                      <a:lnTo>
                        <a:pt x="412" y="546"/>
                      </a:lnTo>
                      <a:lnTo>
                        <a:pt x="412" y="54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77"/>
                <p:cNvSpPr>
                  <a:spLocks noChangeAspect="1" noEditPoints="1"/>
                </p:cNvSpPr>
                <p:nvPr/>
              </p:nvSpPr>
              <p:spPr bwMode="auto">
                <a:xfrm rot="20957513">
                  <a:off x="7869058" y="3830515"/>
                  <a:ext cx="639682" cy="729516"/>
                </a:xfrm>
                <a:custGeom>
                  <a:avLst/>
                  <a:gdLst>
                    <a:gd name="T0" fmla="*/ 718 w 826"/>
                    <a:gd name="T1" fmla="*/ 634 h 942"/>
                    <a:gd name="T2" fmla="*/ 788 w 826"/>
                    <a:gd name="T3" fmla="*/ 570 h 942"/>
                    <a:gd name="T4" fmla="*/ 542 w 826"/>
                    <a:gd name="T5" fmla="*/ 472 h 942"/>
                    <a:gd name="T6" fmla="*/ 788 w 826"/>
                    <a:gd name="T7" fmla="*/ 376 h 942"/>
                    <a:gd name="T8" fmla="*/ 722 w 826"/>
                    <a:gd name="T9" fmla="*/ 314 h 942"/>
                    <a:gd name="T10" fmla="*/ 748 w 826"/>
                    <a:gd name="T11" fmla="*/ 298 h 942"/>
                    <a:gd name="T12" fmla="*/ 730 w 826"/>
                    <a:gd name="T13" fmla="*/ 276 h 942"/>
                    <a:gd name="T14" fmla="*/ 704 w 826"/>
                    <a:gd name="T15" fmla="*/ 290 h 942"/>
                    <a:gd name="T16" fmla="*/ 684 w 826"/>
                    <a:gd name="T17" fmla="*/ 196 h 942"/>
                    <a:gd name="T18" fmla="*/ 478 w 826"/>
                    <a:gd name="T19" fmla="*/ 360 h 942"/>
                    <a:gd name="T20" fmla="*/ 516 w 826"/>
                    <a:gd name="T21" fmla="*/ 100 h 942"/>
                    <a:gd name="T22" fmla="*/ 430 w 826"/>
                    <a:gd name="T23" fmla="*/ 124 h 942"/>
                    <a:gd name="T24" fmla="*/ 430 w 826"/>
                    <a:gd name="T25" fmla="*/ 94 h 942"/>
                    <a:gd name="T26" fmla="*/ 402 w 826"/>
                    <a:gd name="T27" fmla="*/ 98 h 942"/>
                    <a:gd name="T28" fmla="*/ 400 w 826"/>
                    <a:gd name="T29" fmla="*/ 128 h 942"/>
                    <a:gd name="T30" fmla="*/ 310 w 826"/>
                    <a:gd name="T31" fmla="*/ 100 h 942"/>
                    <a:gd name="T32" fmla="*/ 352 w 826"/>
                    <a:gd name="T33" fmla="*/ 360 h 942"/>
                    <a:gd name="T34" fmla="*/ 142 w 826"/>
                    <a:gd name="T35" fmla="*/ 196 h 942"/>
                    <a:gd name="T36" fmla="*/ 120 w 826"/>
                    <a:gd name="T37" fmla="*/ 284 h 942"/>
                    <a:gd name="T38" fmla="*/ 94 w 826"/>
                    <a:gd name="T39" fmla="*/ 270 h 942"/>
                    <a:gd name="T40" fmla="*/ 84 w 826"/>
                    <a:gd name="T41" fmla="*/ 296 h 942"/>
                    <a:gd name="T42" fmla="*/ 110 w 826"/>
                    <a:gd name="T43" fmla="*/ 312 h 942"/>
                    <a:gd name="T44" fmla="*/ 40 w 826"/>
                    <a:gd name="T45" fmla="*/ 376 h 942"/>
                    <a:gd name="T46" fmla="*/ 290 w 826"/>
                    <a:gd name="T47" fmla="*/ 472 h 942"/>
                    <a:gd name="T48" fmla="*/ 40 w 826"/>
                    <a:gd name="T49" fmla="*/ 570 h 942"/>
                    <a:gd name="T50" fmla="*/ 104 w 826"/>
                    <a:gd name="T51" fmla="*/ 632 h 942"/>
                    <a:gd name="T52" fmla="*/ 80 w 826"/>
                    <a:gd name="T53" fmla="*/ 648 h 942"/>
                    <a:gd name="T54" fmla="*/ 96 w 826"/>
                    <a:gd name="T55" fmla="*/ 670 h 942"/>
                    <a:gd name="T56" fmla="*/ 122 w 826"/>
                    <a:gd name="T57" fmla="*/ 656 h 942"/>
                    <a:gd name="T58" fmla="*/ 142 w 826"/>
                    <a:gd name="T59" fmla="*/ 748 h 942"/>
                    <a:gd name="T60" fmla="*/ 352 w 826"/>
                    <a:gd name="T61" fmla="*/ 584 h 942"/>
                    <a:gd name="T62" fmla="*/ 310 w 826"/>
                    <a:gd name="T63" fmla="*/ 846 h 942"/>
                    <a:gd name="T64" fmla="*/ 396 w 826"/>
                    <a:gd name="T65" fmla="*/ 820 h 942"/>
                    <a:gd name="T66" fmla="*/ 398 w 826"/>
                    <a:gd name="T67" fmla="*/ 850 h 942"/>
                    <a:gd name="T68" fmla="*/ 426 w 826"/>
                    <a:gd name="T69" fmla="*/ 846 h 942"/>
                    <a:gd name="T70" fmla="*/ 426 w 826"/>
                    <a:gd name="T71" fmla="*/ 816 h 942"/>
                    <a:gd name="T72" fmla="*/ 516 w 826"/>
                    <a:gd name="T73" fmla="*/ 844 h 942"/>
                    <a:gd name="T74" fmla="*/ 478 w 826"/>
                    <a:gd name="T75" fmla="*/ 584 h 942"/>
                    <a:gd name="T76" fmla="*/ 684 w 826"/>
                    <a:gd name="T77" fmla="*/ 748 h 942"/>
                    <a:gd name="T78" fmla="*/ 706 w 826"/>
                    <a:gd name="T79" fmla="*/ 660 h 942"/>
                    <a:gd name="T80" fmla="*/ 732 w 826"/>
                    <a:gd name="T81" fmla="*/ 674 h 942"/>
                    <a:gd name="T82" fmla="*/ 742 w 826"/>
                    <a:gd name="T83" fmla="*/ 648 h 942"/>
                    <a:gd name="T84" fmla="*/ 376 w 826"/>
                    <a:gd name="T85" fmla="*/ 544 h 942"/>
                    <a:gd name="T86" fmla="*/ 456 w 826"/>
                    <a:gd name="T87" fmla="*/ 40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6" h="942">
                      <a:moveTo>
                        <a:pt x="818" y="628"/>
                      </a:moveTo>
                      <a:lnTo>
                        <a:pt x="814" y="610"/>
                      </a:lnTo>
                      <a:lnTo>
                        <a:pt x="718" y="634"/>
                      </a:lnTo>
                      <a:lnTo>
                        <a:pt x="690" y="616"/>
                      </a:lnTo>
                      <a:lnTo>
                        <a:pt x="792" y="588"/>
                      </a:lnTo>
                      <a:lnTo>
                        <a:pt x="788" y="570"/>
                      </a:lnTo>
                      <a:lnTo>
                        <a:pt x="662" y="600"/>
                      </a:lnTo>
                      <a:lnTo>
                        <a:pt x="518" y="514"/>
                      </a:lnTo>
                      <a:lnTo>
                        <a:pt x="542" y="472"/>
                      </a:lnTo>
                      <a:lnTo>
                        <a:pt x="520" y="436"/>
                      </a:lnTo>
                      <a:lnTo>
                        <a:pt x="668" y="346"/>
                      </a:lnTo>
                      <a:lnTo>
                        <a:pt x="788" y="376"/>
                      </a:lnTo>
                      <a:lnTo>
                        <a:pt x="792" y="358"/>
                      </a:lnTo>
                      <a:lnTo>
                        <a:pt x="694" y="330"/>
                      </a:lnTo>
                      <a:lnTo>
                        <a:pt x="722" y="314"/>
                      </a:lnTo>
                      <a:lnTo>
                        <a:pt x="814" y="336"/>
                      </a:lnTo>
                      <a:lnTo>
                        <a:pt x="818" y="318"/>
                      </a:lnTo>
                      <a:lnTo>
                        <a:pt x="748" y="298"/>
                      </a:lnTo>
                      <a:lnTo>
                        <a:pt x="826" y="250"/>
                      </a:lnTo>
                      <a:lnTo>
                        <a:pt x="814" y="228"/>
                      </a:lnTo>
                      <a:lnTo>
                        <a:pt x="730" y="276"/>
                      </a:lnTo>
                      <a:lnTo>
                        <a:pt x="750" y="200"/>
                      </a:lnTo>
                      <a:lnTo>
                        <a:pt x="732" y="196"/>
                      </a:lnTo>
                      <a:lnTo>
                        <a:pt x="704" y="290"/>
                      </a:lnTo>
                      <a:lnTo>
                        <a:pt x="676" y="306"/>
                      </a:lnTo>
                      <a:lnTo>
                        <a:pt x="702" y="202"/>
                      </a:lnTo>
                      <a:lnTo>
                        <a:pt x="684" y="196"/>
                      </a:lnTo>
                      <a:lnTo>
                        <a:pt x="648" y="320"/>
                      </a:lnTo>
                      <a:lnTo>
                        <a:pt x="502" y="400"/>
                      </a:lnTo>
                      <a:lnTo>
                        <a:pt x="478" y="360"/>
                      </a:lnTo>
                      <a:lnTo>
                        <a:pt x="434" y="360"/>
                      </a:lnTo>
                      <a:lnTo>
                        <a:pt x="432" y="188"/>
                      </a:lnTo>
                      <a:lnTo>
                        <a:pt x="516" y="100"/>
                      </a:lnTo>
                      <a:lnTo>
                        <a:pt x="504" y="86"/>
                      </a:lnTo>
                      <a:lnTo>
                        <a:pt x="430" y="158"/>
                      </a:lnTo>
                      <a:lnTo>
                        <a:pt x="430" y="124"/>
                      </a:lnTo>
                      <a:lnTo>
                        <a:pt x="494" y="58"/>
                      </a:lnTo>
                      <a:lnTo>
                        <a:pt x="482" y="46"/>
                      </a:lnTo>
                      <a:lnTo>
                        <a:pt x="430" y="94"/>
                      </a:lnTo>
                      <a:lnTo>
                        <a:pt x="428" y="0"/>
                      </a:lnTo>
                      <a:lnTo>
                        <a:pt x="402" y="0"/>
                      </a:lnTo>
                      <a:lnTo>
                        <a:pt x="402" y="98"/>
                      </a:lnTo>
                      <a:lnTo>
                        <a:pt x="346" y="44"/>
                      </a:lnTo>
                      <a:lnTo>
                        <a:pt x="332" y="58"/>
                      </a:lnTo>
                      <a:lnTo>
                        <a:pt x="400" y="128"/>
                      </a:lnTo>
                      <a:lnTo>
                        <a:pt x="400" y="160"/>
                      </a:lnTo>
                      <a:lnTo>
                        <a:pt x="324" y="86"/>
                      </a:lnTo>
                      <a:lnTo>
                        <a:pt x="310" y="100"/>
                      </a:lnTo>
                      <a:lnTo>
                        <a:pt x="400" y="192"/>
                      </a:lnTo>
                      <a:lnTo>
                        <a:pt x="396" y="360"/>
                      </a:lnTo>
                      <a:lnTo>
                        <a:pt x="352" y="360"/>
                      </a:lnTo>
                      <a:lnTo>
                        <a:pt x="332" y="398"/>
                      </a:lnTo>
                      <a:lnTo>
                        <a:pt x="178" y="314"/>
                      </a:lnTo>
                      <a:lnTo>
                        <a:pt x="142" y="196"/>
                      </a:lnTo>
                      <a:lnTo>
                        <a:pt x="124" y="202"/>
                      </a:lnTo>
                      <a:lnTo>
                        <a:pt x="150" y="300"/>
                      </a:lnTo>
                      <a:lnTo>
                        <a:pt x="120" y="284"/>
                      </a:lnTo>
                      <a:lnTo>
                        <a:pt x="94" y="194"/>
                      </a:lnTo>
                      <a:lnTo>
                        <a:pt x="78" y="200"/>
                      </a:lnTo>
                      <a:lnTo>
                        <a:pt x="94" y="270"/>
                      </a:lnTo>
                      <a:lnTo>
                        <a:pt x="14" y="226"/>
                      </a:lnTo>
                      <a:lnTo>
                        <a:pt x="2" y="246"/>
                      </a:lnTo>
                      <a:lnTo>
                        <a:pt x="84" y="296"/>
                      </a:lnTo>
                      <a:lnTo>
                        <a:pt x="10" y="318"/>
                      </a:lnTo>
                      <a:lnTo>
                        <a:pt x="14" y="336"/>
                      </a:lnTo>
                      <a:lnTo>
                        <a:pt x="110" y="312"/>
                      </a:lnTo>
                      <a:lnTo>
                        <a:pt x="136" y="328"/>
                      </a:lnTo>
                      <a:lnTo>
                        <a:pt x="34" y="358"/>
                      </a:lnTo>
                      <a:lnTo>
                        <a:pt x="40" y="376"/>
                      </a:lnTo>
                      <a:lnTo>
                        <a:pt x="164" y="346"/>
                      </a:lnTo>
                      <a:lnTo>
                        <a:pt x="312" y="434"/>
                      </a:lnTo>
                      <a:lnTo>
                        <a:pt x="290" y="472"/>
                      </a:lnTo>
                      <a:lnTo>
                        <a:pt x="310" y="508"/>
                      </a:lnTo>
                      <a:lnTo>
                        <a:pt x="160" y="598"/>
                      </a:lnTo>
                      <a:lnTo>
                        <a:pt x="40" y="570"/>
                      </a:lnTo>
                      <a:lnTo>
                        <a:pt x="34" y="588"/>
                      </a:lnTo>
                      <a:lnTo>
                        <a:pt x="132" y="616"/>
                      </a:lnTo>
                      <a:lnTo>
                        <a:pt x="104" y="632"/>
                      </a:lnTo>
                      <a:lnTo>
                        <a:pt x="14" y="610"/>
                      </a:lnTo>
                      <a:lnTo>
                        <a:pt x="10" y="628"/>
                      </a:lnTo>
                      <a:lnTo>
                        <a:pt x="80" y="648"/>
                      </a:lnTo>
                      <a:lnTo>
                        <a:pt x="0" y="696"/>
                      </a:lnTo>
                      <a:lnTo>
                        <a:pt x="12" y="716"/>
                      </a:lnTo>
                      <a:lnTo>
                        <a:pt x="96" y="670"/>
                      </a:lnTo>
                      <a:lnTo>
                        <a:pt x="78" y="746"/>
                      </a:lnTo>
                      <a:lnTo>
                        <a:pt x="94" y="750"/>
                      </a:lnTo>
                      <a:lnTo>
                        <a:pt x="122" y="656"/>
                      </a:lnTo>
                      <a:lnTo>
                        <a:pt x="150" y="640"/>
                      </a:lnTo>
                      <a:lnTo>
                        <a:pt x="124" y="744"/>
                      </a:lnTo>
                      <a:lnTo>
                        <a:pt x="142" y="748"/>
                      </a:lnTo>
                      <a:lnTo>
                        <a:pt x="178" y="624"/>
                      </a:lnTo>
                      <a:lnTo>
                        <a:pt x="328" y="542"/>
                      </a:lnTo>
                      <a:lnTo>
                        <a:pt x="352" y="584"/>
                      </a:lnTo>
                      <a:lnTo>
                        <a:pt x="392" y="584"/>
                      </a:lnTo>
                      <a:lnTo>
                        <a:pt x="396" y="756"/>
                      </a:lnTo>
                      <a:lnTo>
                        <a:pt x="310" y="846"/>
                      </a:lnTo>
                      <a:lnTo>
                        <a:pt x="324" y="858"/>
                      </a:lnTo>
                      <a:lnTo>
                        <a:pt x="396" y="788"/>
                      </a:lnTo>
                      <a:lnTo>
                        <a:pt x="396" y="820"/>
                      </a:lnTo>
                      <a:lnTo>
                        <a:pt x="332" y="888"/>
                      </a:lnTo>
                      <a:lnTo>
                        <a:pt x="346" y="900"/>
                      </a:lnTo>
                      <a:lnTo>
                        <a:pt x="398" y="850"/>
                      </a:lnTo>
                      <a:lnTo>
                        <a:pt x="400" y="942"/>
                      </a:lnTo>
                      <a:lnTo>
                        <a:pt x="424" y="942"/>
                      </a:lnTo>
                      <a:lnTo>
                        <a:pt x="426" y="846"/>
                      </a:lnTo>
                      <a:lnTo>
                        <a:pt x="482" y="900"/>
                      </a:lnTo>
                      <a:lnTo>
                        <a:pt x="494" y="888"/>
                      </a:lnTo>
                      <a:lnTo>
                        <a:pt x="426" y="816"/>
                      </a:lnTo>
                      <a:lnTo>
                        <a:pt x="426" y="784"/>
                      </a:lnTo>
                      <a:lnTo>
                        <a:pt x="504" y="858"/>
                      </a:lnTo>
                      <a:lnTo>
                        <a:pt x="516" y="844"/>
                      </a:lnTo>
                      <a:lnTo>
                        <a:pt x="428" y="752"/>
                      </a:lnTo>
                      <a:lnTo>
                        <a:pt x="430" y="584"/>
                      </a:lnTo>
                      <a:lnTo>
                        <a:pt x="478" y="584"/>
                      </a:lnTo>
                      <a:lnTo>
                        <a:pt x="500" y="548"/>
                      </a:lnTo>
                      <a:lnTo>
                        <a:pt x="650" y="630"/>
                      </a:lnTo>
                      <a:lnTo>
                        <a:pt x="684" y="748"/>
                      </a:lnTo>
                      <a:lnTo>
                        <a:pt x="702" y="744"/>
                      </a:lnTo>
                      <a:lnTo>
                        <a:pt x="678" y="646"/>
                      </a:lnTo>
                      <a:lnTo>
                        <a:pt x="706" y="660"/>
                      </a:lnTo>
                      <a:lnTo>
                        <a:pt x="732" y="750"/>
                      </a:lnTo>
                      <a:lnTo>
                        <a:pt x="750" y="746"/>
                      </a:lnTo>
                      <a:lnTo>
                        <a:pt x="732" y="674"/>
                      </a:lnTo>
                      <a:lnTo>
                        <a:pt x="812" y="720"/>
                      </a:lnTo>
                      <a:lnTo>
                        <a:pt x="826" y="698"/>
                      </a:lnTo>
                      <a:lnTo>
                        <a:pt x="742" y="648"/>
                      </a:lnTo>
                      <a:lnTo>
                        <a:pt x="818" y="628"/>
                      </a:lnTo>
                      <a:close/>
                      <a:moveTo>
                        <a:pt x="456" y="544"/>
                      </a:moveTo>
                      <a:lnTo>
                        <a:pt x="376" y="544"/>
                      </a:lnTo>
                      <a:lnTo>
                        <a:pt x="336" y="472"/>
                      </a:lnTo>
                      <a:lnTo>
                        <a:pt x="376" y="400"/>
                      </a:lnTo>
                      <a:lnTo>
                        <a:pt x="456" y="400"/>
                      </a:lnTo>
                      <a:lnTo>
                        <a:pt x="496" y="472"/>
                      </a:lnTo>
                      <a:lnTo>
                        <a:pt x="456" y="544"/>
                      </a:lnTo>
                      <a:close/>
                    </a:path>
                  </a:pathLst>
                </a:custGeom>
                <a:noFill/>
                <a:ln>
                  <a:solidFill>
                    <a:srgbClr val="FEFFFF">
                      <a:alpha val="26000"/>
                    </a:srgbClr>
                  </a:solidFill>
                </a:ln>
                <a:effectLst/>
                <a:extLst/>
              </p:spPr>
              <p:txBody>
                <a:bodyPr vert="horz" wrap="square" lIns="91440" tIns="45720" rIns="91440" bIns="45720" numCol="1" anchor="t" anchorCtr="0" compatLnSpc="1">
                  <a:prstTxWarp prst="textNoShape">
                    <a:avLst/>
                  </a:prstTxWarp>
                </a:bodyPr>
                <a:lstStyle/>
                <a:p>
                  <a:endParaRPr lang="en-US"/>
                </a:p>
              </p:txBody>
            </p:sp>
            <p:sp>
              <p:nvSpPr>
                <p:cNvPr id="230" name="Freeform 81"/>
                <p:cNvSpPr>
                  <a:spLocks noChangeAspect="1" noEditPoints="1"/>
                </p:cNvSpPr>
                <p:nvPr/>
              </p:nvSpPr>
              <p:spPr bwMode="auto">
                <a:xfrm rot="924218">
                  <a:off x="8027251" y="1799143"/>
                  <a:ext cx="766532" cy="869062"/>
                </a:xfrm>
                <a:custGeom>
                  <a:avLst/>
                  <a:gdLst>
                    <a:gd name="T0" fmla="*/ 546 w 628"/>
                    <a:gd name="T1" fmla="*/ 480 h 712"/>
                    <a:gd name="T2" fmla="*/ 598 w 628"/>
                    <a:gd name="T3" fmla="*/ 430 h 712"/>
                    <a:gd name="T4" fmla="*/ 400 w 628"/>
                    <a:gd name="T5" fmla="*/ 374 h 712"/>
                    <a:gd name="T6" fmla="*/ 402 w 628"/>
                    <a:gd name="T7" fmla="*/ 354 h 712"/>
                    <a:gd name="T8" fmla="*/ 508 w 628"/>
                    <a:gd name="T9" fmla="*/ 254 h 712"/>
                    <a:gd name="T10" fmla="*/ 524 w 628"/>
                    <a:gd name="T11" fmla="*/ 246 h 712"/>
                    <a:gd name="T12" fmla="*/ 620 w 628"/>
                    <a:gd name="T13" fmla="*/ 236 h 712"/>
                    <a:gd name="T14" fmla="*/ 620 w 628"/>
                    <a:gd name="T15" fmla="*/ 170 h 712"/>
                    <a:gd name="T16" fmla="*/ 558 w 628"/>
                    <a:gd name="T17" fmla="*/ 144 h 712"/>
                    <a:gd name="T18" fmla="*/ 532 w 628"/>
                    <a:gd name="T19" fmla="*/ 148 h 712"/>
                    <a:gd name="T20" fmla="*/ 450 w 628"/>
                    <a:gd name="T21" fmla="*/ 264 h 712"/>
                    <a:gd name="T22" fmla="*/ 360 w 628"/>
                    <a:gd name="T23" fmla="*/ 278 h 712"/>
                    <a:gd name="T24" fmla="*/ 324 w 628"/>
                    <a:gd name="T25" fmla="*/ 136 h 712"/>
                    <a:gd name="T26" fmla="*/ 324 w 628"/>
                    <a:gd name="T27" fmla="*/ 118 h 712"/>
                    <a:gd name="T28" fmla="*/ 366 w 628"/>
                    <a:gd name="T29" fmla="*/ 30 h 712"/>
                    <a:gd name="T30" fmla="*/ 308 w 628"/>
                    <a:gd name="T31" fmla="*/ 0 h 712"/>
                    <a:gd name="T32" fmla="*/ 254 w 628"/>
                    <a:gd name="T33" fmla="*/ 36 h 712"/>
                    <a:gd name="T34" fmla="*/ 244 w 628"/>
                    <a:gd name="T35" fmla="*/ 62 h 712"/>
                    <a:gd name="T36" fmla="*/ 304 w 628"/>
                    <a:gd name="T37" fmla="*/ 190 h 712"/>
                    <a:gd name="T38" fmla="*/ 272 w 628"/>
                    <a:gd name="T39" fmla="*/ 278 h 712"/>
                    <a:gd name="T40" fmla="*/ 130 w 628"/>
                    <a:gd name="T41" fmla="*/ 234 h 712"/>
                    <a:gd name="T42" fmla="*/ 114 w 628"/>
                    <a:gd name="T43" fmla="*/ 226 h 712"/>
                    <a:gd name="T44" fmla="*/ 58 w 628"/>
                    <a:gd name="T45" fmla="*/ 146 h 712"/>
                    <a:gd name="T46" fmla="*/ 0 w 628"/>
                    <a:gd name="T47" fmla="*/ 180 h 712"/>
                    <a:gd name="T48" fmla="*/ 8 w 628"/>
                    <a:gd name="T49" fmla="*/ 246 h 712"/>
                    <a:gd name="T50" fmla="*/ 26 w 628"/>
                    <a:gd name="T51" fmla="*/ 268 h 712"/>
                    <a:gd name="T52" fmla="*/ 166 w 628"/>
                    <a:gd name="T53" fmla="*/ 280 h 712"/>
                    <a:gd name="T54" fmla="*/ 228 w 628"/>
                    <a:gd name="T55" fmla="*/ 354 h 712"/>
                    <a:gd name="T56" fmla="*/ 162 w 628"/>
                    <a:gd name="T57" fmla="*/ 426 h 712"/>
                    <a:gd name="T58" fmla="*/ 26 w 628"/>
                    <a:gd name="T59" fmla="*/ 440 h 712"/>
                    <a:gd name="T60" fmla="*/ 8 w 628"/>
                    <a:gd name="T61" fmla="*/ 462 h 712"/>
                    <a:gd name="T62" fmla="*/ 0 w 628"/>
                    <a:gd name="T63" fmla="*/ 526 h 712"/>
                    <a:gd name="T64" fmla="*/ 58 w 628"/>
                    <a:gd name="T65" fmla="*/ 562 h 712"/>
                    <a:gd name="T66" fmla="*/ 114 w 628"/>
                    <a:gd name="T67" fmla="*/ 478 h 712"/>
                    <a:gd name="T68" fmla="*/ 132 w 628"/>
                    <a:gd name="T69" fmla="*/ 468 h 712"/>
                    <a:gd name="T70" fmla="*/ 256 w 628"/>
                    <a:gd name="T71" fmla="*/ 418 h 712"/>
                    <a:gd name="T72" fmla="*/ 300 w 628"/>
                    <a:gd name="T73" fmla="*/ 522 h 712"/>
                    <a:gd name="T74" fmla="*/ 244 w 628"/>
                    <a:gd name="T75" fmla="*/ 646 h 712"/>
                    <a:gd name="T76" fmla="*/ 254 w 628"/>
                    <a:gd name="T77" fmla="*/ 672 h 712"/>
                    <a:gd name="T78" fmla="*/ 304 w 628"/>
                    <a:gd name="T79" fmla="*/ 712 h 712"/>
                    <a:gd name="T80" fmla="*/ 366 w 628"/>
                    <a:gd name="T81" fmla="*/ 678 h 712"/>
                    <a:gd name="T82" fmla="*/ 322 w 628"/>
                    <a:gd name="T83" fmla="*/ 588 h 712"/>
                    <a:gd name="T84" fmla="*/ 322 w 628"/>
                    <a:gd name="T85" fmla="*/ 568 h 712"/>
                    <a:gd name="T86" fmla="*/ 340 w 628"/>
                    <a:gd name="T87" fmla="*/ 438 h 712"/>
                    <a:gd name="T88" fmla="*/ 452 w 628"/>
                    <a:gd name="T89" fmla="*/ 448 h 712"/>
                    <a:gd name="T90" fmla="*/ 532 w 628"/>
                    <a:gd name="T91" fmla="*/ 560 h 712"/>
                    <a:gd name="T92" fmla="*/ 558 w 628"/>
                    <a:gd name="T93" fmla="*/ 564 h 712"/>
                    <a:gd name="T94" fmla="*/ 618 w 628"/>
                    <a:gd name="T95" fmla="*/ 540 h 712"/>
                    <a:gd name="T96" fmla="*/ 620 w 628"/>
                    <a:gd name="T97" fmla="*/ 470 h 712"/>
                    <a:gd name="T98" fmla="*/ 304 w 628"/>
                    <a:gd name="T99" fmla="*/ 408 h 712"/>
                    <a:gd name="T100" fmla="*/ 276 w 628"/>
                    <a:gd name="T101" fmla="*/ 394 h 712"/>
                    <a:gd name="T102" fmla="*/ 260 w 628"/>
                    <a:gd name="T103" fmla="*/ 364 h 712"/>
                    <a:gd name="T104" fmla="*/ 260 w 628"/>
                    <a:gd name="T105" fmla="*/ 342 h 712"/>
                    <a:gd name="T106" fmla="*/ 276 w 628"/>
                    <a:gd name="T107" fmla="*/ 314 h 712"/>
                    <a:gd name="T108" fmla="*/ 304 w 628"/>
                    <a:gd name="T109" fmla="*/ 300 h 712"/>
                    <a:gd name="T110" fmla="*/ 326 w 628"/>
                    <a:gd name="T111" fmla="*/ 300 h 712"/>
                    <a:gd name="T112" fmla="*/ 354 w 628"/>
                    <a:gd name="T113" fmla="*/ 314 h 712"/>
                    <a:gd name="T114" fmla="*/ 370 w 628"/>
                    <a:gd name="T115" fmla="*/ 342 h 712"/>
                    <a:gd name="T116" fmla="*/ 370 w 628"/>
                    <a:gd name="T117" fmla="*/ 364 h 712"/>
                    <a:gd name="T118" fmla="*/ 354 w 628"/>
                    <a:gd name="T119" fmla="*/ 394 h 712"/>
                    <a:gd name="T120" fmla="*/ 326 w 628"/>
                    <a:gd name="T121" fmla="*/ 408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8" h="712">
                      <a:moveTo>
                        <a:pt x="620" y="470"/>
                      </a:moveTo>
                      <a:lnTo>
                        <a:pt x="618" y="462"/>
                      </a:lnTo>
                      <a:lnTo>
                        <a:pt x="546" y="480"/>
                      </a:lnTo>
                      <a:lnTo>
                        <a:pt x="520" y="464"/>
                      </a:lnTo>
                      <a:lnTo>
                        <a:pt x="602" y="440"/>
                      </a:lnTo>
                      <a:lnTo>
                        <a:pt x="598" y="430"/>
                      </a:lnTo>
                      <a:lnTo>
                        <a:pt x="504" y="454"/>
                      </a:lnTo>
                      <a:lnTo>
                        <a:pt x="460" y="428"/>
                      </a:lnTo>
                      <a:lnTo>
                        <a:pt x="400" y="374"/>
                      </a:lnTo>
                      <a:lnTo>
                        <a:pt x="400" y="374"/>
                      </a:lnTo>
                      <a:lnTo>
                        <a:pt x="402" y="354"/>
                      </a:lnTo>
                      <a:lnTo>
                        <a:pt x="402" y="354"/>
                      </a:lnTo>
                      <a:lnTo>
                        <a:pt x="402" y="338"/>
                      </a:lnTo>
                      <a:lnTo>
                        <a:pt x="464" y="282"/>
                      </a:lnTo>
                      <a:lnTo>
                        <a:pt x="508" y="254"/>
                      </a:lnTo>
                      <a:lnTo>
                        <a:pt x="598" y="278"/>
                      </a:lnTo>
                      <a:lnTo>
                        <a:pt x="602" y="268"/>
                      </a:lnTo>
                      <a:lnTo>
                        <a:pt x="524" y="246"/>
                      </a:lnTo>
                      <a:lnTo>
                        <a:pt x="550" y="230"/>
                      </a:lnTo>
                      <a:lnTo>
                        <a:pt x="618" y="246"/>
                      </a:lnTo>
                      <a:lnTo>
                        <a:pt x="620" y="236"/>
                      </a:lnTo>
                      <a:lnTo>
                        <a:pt x="564" y="220"/>
                      </a:lnTo>
                      <a:lnTo>
                        <a:pt x="628" y="182"/>
                      </a:lnTo>
                      <a:lnTo>
                        <a:pt x="620" y="170"/>
                      </a:lnTo>
                      <a:lnTo>
                        <a:pt x="554" y="206"/>
                      </a:lnTo>
                      <a:lnTo>
                        <a:pt x="568" y="146"/>
                      </a:lnTo>
                      <a:lnTo>
                        <a:pt x="558" y="144"/>
                      </a:lnTo>
                      <a:lnTo>
                        <a:pt x="538" y="214"/>
                      </a:lnTo>
                      <a:lnTo>
                        <a:pt x="512" y="230"/>
                      </a:lnTo>
                      <a:lnTo>
                        <a:pt x="532" y="148"/>
                      </a:lnTo>
                      <a:lnTo>
                        <a:pt x="522" y="144"/>
                      </a:lnTo>
                      <a:lnTo>
                        <a:pt x="494" y="238"/>
                      </a:lnTo>
                      <a:lnTo>
                        <a:pt x="450" y="264"/>
                      </a:lnTo>
                      <a:lnTo>
                        <a:pt x="374" y="288"/>
                      </a:lnTo>
                      <a:lnTo>
                        <a:pt x="374" y="288"/>
                      </a:lnTo>
                      <a:lnTo>
                        <a:pt x="360" y="278"/>
                      </a:lnTo>
                      <a:lnTo>
                        <a:pt x="344" y="272"/>
                      </a:lnTo>
                      <a:lnTo>
                        <a:pt x="326" y="186"/>
                      </a:lnTo>
                      <a:lnTo>
                        <a:pt x="324" y="136"/>
                      </a:lnTo>
                      <a:lnTo>
                        <a:pt x="390" y="68"/>
                      </a:lnTo>
                      <a:lnTo>
                        <a:pt x="382" y="62"/>
                      </a:lnTo>
                      <a:lnTo>
                        <a:pt x="324" y="118"/>
                      </a:lnTo>
                      <a:lnTo>
                        <a:pt x="324" y="86"/>
                      </a:lnTo>
                      <a:lnTo>
                        <a:pt x="372" y="36"/>
                      </a:lnTo>
                      <a:lnTo>
                        <a:pt x="366" y="30"/>
                      </a:lnTo>
                      <a:lnTo>
                        <a:pt x="324" y="72"/>
                      </a:lnTo>
                      <a:lnTo>
                        <a:pt x="322" y="0"/>
                      </a:lnTo>
                      <a:lnTo>
                        <a:pt x="308" y="0"/>
                      </a:lnTo>
                      <a:lnTo>
                        <a:pt x="306" y="74"/>
                      </a:lnTo>
                      <a:lnTo>
                        <a:pt x="260" y="30"/>
                      </a:lnTo>
                      <a:lnTo>
                        <a:pt x="254" y="36"/>
                      </a:lnTo>
                      <a:lnTo>
                        <a:pt x="306" y="90"/>
                      </a:lnTo>
                      <a:lnTo>
                        <a:pt x="304" y="120"/>
                      </a:lnTo>
                      <a:lnTo>
                        <a:pt x="244" y="62"/>
                      </a:lnTo>
                      <a:lnTo>
                        <a:pt x="236" y="68"/>
                      </a:lnTo>
                      <a:lnTo>
                        <a:pt x="304" y="138"/>
                      </a:lnTo>
                      <a:lnTo>
                        <a:pt x="304" y="190"/>
                      </a:lnTo>
                      <a:lnTo>
                        <a:pt x="286" y="270"/>
                      </a:lnTo>
                      <a:lnTo>
                        <a:pt x="286" y="270"/>
                      </a:lnTo>
                      <a:lnTo>
                        <a:pt x="272" y="278"/>
                      </a:lnTo>
                      <a:lnTo>
                        <a:pt x="258" y="286"/>
                      </a:lnTo>
                      <a:lnTo>
                        <a:pt x="174" y="260"/>
                      </a:lnTo>
                      <a:lnTo>
                        <a:pt x="130" y="234"/>
                      </a:lnTo>
                      <a:lnTo>
                        <a:pt x="104" y="144"/>
                      </a:lnTo>
                      <a:lnTo>
                        <a:pt x="94" y="148"/>
                      </a:lnTo>
                      <a:lnTo>
                        <a:pt x="114" y="226"/>
                      </a:lnTo>
                      <a:lnTo>
                        <a:pt x="86" y="212"/>
                      </a:lnTo>
                      <a:lnTo>
                        <a:pt x="68" y="144"/>
                      </a:lnTo>
                      <a:lnTo>
                        <a:pt x="58" y="146"/>
                      </a:lnTo>
                      <a:lnTo>
                        <a:pt x="72" y="204"/>
                      </a:lnTo>
                      <a:lnTo>
                        <a:pt x="8" y="168"/>
                      </a:lnTo>
                      <a:lnTo>
                        <a:pt x="0" y="180"/>
                      </a:lnTo>
                      <a:lnTo>
                        <a:pt x="66" y="220"/>
                      </a:lnTo>
                      <a:lnTo>
                        <a:pt x="6" y="236"/>
                      </a:lnTo>
                      <a:lnTo>
                        <a:pt x="8" y="246"/>
                      </a:lnTo>
                      <a:lnTo>
                        <a:pt x="80" y="228"/>
                      </a:lnTo>
                      <a:lnTo>
                        <a:pt x="106" y="244"/>
                      </a:lnTo>
                      <a:lnTo>
                        <a:pt x="26" y="268"/>
                      </a:lnTo>
                      <a:lnTo>
                        <a:pt x="28" y="278"/>
                      </a:lnTo>
                      <a:lnTo>
                        <a:pt x="122" y="254"/>
                      </a:lnTo>
                      <a:lnTo>
                        <a:pt x="166" y="280"/>
                      </a:lnTo>
                      <a:lnTo>
                        <a:pt x="228" y="336"/>
                      </a:lnTo>
                      <a:lnTo>
                        <a:pt x="228" y="336"/>
                      </a:lnTo>
                      <a:lnTo>
                        <a:pt x="228" y="354"/>
                      </a:lnTo>
                      <a:lnTo>
                        <a:pt x="228" y="354"/>
                      </a:lnTo>
                      <a:lnTo>
                        <a:pt x="228" y="366"/>
                      </a:lnTo>
                      <a:lnTo>
                        <a:pt x="162" y="426"/>
                      </a:lnTo>
                      <a:lnTo>
                        <a:pt x="118" y="452"/>
                      </a:lnTo>
                      <a:lnTo>
                        <a:pt x="28" y="430"/>
                      </a:lnTo>
                      <a:lnTo>
                        <a:pt x="26" y="440"/>
                      </a:lnTo>
                      <a:lnTo>
                        <a:pt x="102" y="462"/>
                      </a:lnTo>
                      <a:lnTo>
                        <a:pt x="76" y="478"/>
                      </a:lnTo>
                      <a:lnTo>
                        <a:pt x="8" y="462"/>
                      </a:lnTo>
                      <a:lnTo>
                        <a:pt x="6" y="470"/>
                      </a:lnTo>
                      <a:lnTo>
                        <a:pt x="62" y="488"/>
                      </a:lnTo>
                      <a:lnTo>
                        <a:pt x="0" y="526"/>
                      </a:lnTo>
                      <a:lnTo>
                        <a:pt x="6" y="538"/>
                      </a:lnTo>
                      <a:lnTo>
                        <a:pt x="74" y="500"/>
                      </a:lnTo>
                      <a:lnTo>
                        <a:pt x="58" y="562"/>
                      </a:lnTo>
                      <a:lnTo>
                        <a:pt x="68" y="564"/>
                      </a:lnTo>
                      <a:lnTo>
                        <a:pt x="88" y="492"/>
                      </a:lnTo>
                      <a:lnTo>
                        <a:pt x="114" y="478"/>
                      </a:lnTo>
                      <a:lnTo>
                        <a:pt x="94" y="560"/>
                      </a:lnTo>
                      <a:lnTo>
                        <a:pt x="104" y="562"/>
                      </a:lnTo>
                      <a:lnTo>
                        <a:pt x="132" y="468"/>
                      </a:lnTo>
                      <a:lnTo>
                        <a:pt x="176" y="444"/>
                      </a:lnTo>
                      <a:lnTo>
                        <a:pt x="256" y="418"/>
                      </a:lnTo>
                      <a:lnTo>
                        <a:pt x="256" y="418"/>
                      </a:lnTo>
                      <a:lnTo>
                        <a:pt x="268" y="428"/>
                      </a:lnTo>
                      <a:lnTo>
                        <a:pt x="282" y="436"/>
                      </a:lnTo>
                      <a:lnTo>
                        <a:pt x="300" y="522"/>
                      </a:lnTo>
                      <a:lnTo>
                        <a:pt x="302" y="572"/>
                      </a:lnTo>
                      <a:lnTo>
                        <a:pt x="236" y="640"/>
                      </a:lnTo>
                      <a:lnTo>
                        <a:pt x="244" y="646"/>
                      </a:lnTo>
                      <a:lnTo>
                        <a:pt x="302" y="590"/>
                      </a:lnTo>
                      <a:lnTo>
                        <a:pt x="302" y="620"/>
                      </a:lnTo>
                      <a:lnTo>
                        <a:pt x="254" y="672"/>
                      </a:lnTo>
                      <a:lnTo>
                        <a:pt x="260" y="678"/>
                      </a:lnTo>
                      <a:lnTo>
                        <a:pt x="304" y="638"/>
                      </a:lnTo>
                      <a:lnTo>
                        <a:pt x="304" y="712"/>
                      </a:lnTo>
                      <a:lnTo>
                        <a:pt x="320" y="712"/>
                      </a:lnTo>
                      <a:lnTo>
                        <a:pt x="320" y="636"/>
                      </a:lnTo>
                      <a:lnTo>
                        <a:pt x="366" y="678"/>
                      </a:lnTo>
                      <a:lnTo>
                        <a:pt x="372" y="672"/>
                      </a:lnTo>
                      <a:lnTo>
                        <a:pt x="320" y="618"/>
                      </a:lnTo>
                      <a:lnTo>
                        <a:pt x="322" y="588"/>
                      </a:lnTo>
                      <a:lnTo>
                        <a:pt x="382" y="646"/>
                      </a:lnTo>
                      <a:lnTo>
                        <a:pt x="390" y="640"/>
                      </a:lnTo>
                      <a:lnTo>
                        <a:pt x="322" y="568"/>
                      </a:lnTo>
                      <a:lnTo>
                        <a:pt x="322" y="518"/>
                      </a:lnTo>
                      <a:lnTo>
                        <a:pt x="340" y="438"/>
                      </a:lnTo>
                      <a:lnTo>
                        <a:pt x="340" y="438"/>
                      </a:lnTo>
                      <a:lnTo>
                        <a:pt x="356" y="432"/>
                      </a:lnTo>
                      <a:lnTo>
                        <a:pt x="370" y="422"/>
                      </a:lnTo>
                      <a:lnTo>
                        <a:pt x="452" y="448"/>
                      </a:lnTo>
                      <a:lnTo>
                        <a:pt x="496" y="472"/>
                      </a:lnTo>
                      <a:lnTo>
                        <a:pt x="522" y="562"/>
                      </a:lnTo>
                      <a:lnTo>
                        <a:pt x="532" y="560"/>
                      </a:lnTo>
                      <a:lnTo>
                        <a:pt x="512" y="482"/>
                      </a:lnTo>
                      <a:lnTo>
                        <a:pt x="540" y="496"/>
                      </a:lnTo>
                      <a:lnTo>
                        <a:pt x="558" y="564"/>
                      </a:lnTo>
                      <a:lnTo>
                        <a:pt x="568" y="562"/>
                      </a:lnTo>
                      <a:lnTo>
                        <a:pt x="554" y="504"/>
                      </a:lnTo>
                      <a:lnTo>
                        <a:pt x="618" y="540"/>
                      </a:lnTo>
                      <a:lnTo>
                        <a:pt x="626" y="528"/>
                      </a:lnTo>
                      <a:lnTo>
                        <a:pt x="560" y="488"/>
                      </a:lnTo>
                      <a:lnTo>
                        <a:pt x="620" y="470"/>
                      </a:lnTo>
                      <a:close/>
                      <a:moveTo>
                        <a:pt x="314" y="410"/>
                      </a:moveTo>
                      <a:lnTo>
                        <a:pt x="314" y="410"/>
                      </a:lnTo>
                      <a:lnTo>
                        <a:pt x="304" y="408"/>
                      </a:lnTo>
                      <a:lnTo>
                        <a:pt x="294" y="406"/>
                      </a:lnTo>
                      <a:lnTo>
                        <a:pt x="284" y="400"/>
                      </a:lnTo>
                      <a:lnTo>
                        <a:pt x="276" y="394"/>
                      </a:lnTo>
                      <a:lnTo>
                        <a:pt x="268" y="384"/>
                      </a:lnTo>
                      <a:lnTo>
                        <a:pt x="264" y="376"/>
                      </a:lnTo>
                      <a:lnTo>
                        <a:pt x="260" y="364"/>
                      </a:lnTo>
                      <a:lnTo>
                        <a:pt x="260" y="354"/>
                      </a:lnTo>
                      <a:lnTo>
                        <a:pt x="260" y="354"/>
                      </a:lnTo>
                      <a:lnTo>
                        <a:pt x="260" y="342"/>
                      </a:lnTo>
                      <a:lnTo>
                        <a:pt x="264" y="332"/>
                      </a:lnTo>
                      <a:lnTo>
                        <a:pt x="268" y="322"/>
                      </a:lnTo>
                      <a:lnTo>
                        <a:pt x="276" y="314"/>
                      </a:lnTo>
                      <a:lnTo>
                        <a:pt x="284" y="308"/>
                      </a:lnTo>
                      <a:lnTo>
                        <a:pt x="294" y="302"/>
                      </a:lnTo>
                      <a:lnTo>
                        <a:pt x="304" y="300"/>
                      </a:lnTo>
                      <a:lnTo>
                        <a:pt x="314" y="298"/>
                      </a:lnTo>
                      <a:lnTo>
                        <a:pt x="314" y="298"/>
                      </a:lnTo>
                      <a:lnTo>
                        <a:pt x="326" y="300"/>
                      </a:lnTo>
                      <a:lnTo>
                        <a:pt x="336" y="302"/>
                      </a:lnTo>
                      <a:lnTo>
                        <a:pt x="346" y="308"/>
                      </a:lnTo>
                      <a:lnTo>
                        <a:pt x="354" y="314"/>
                      </a:lnTo>
                      <a:lnTo>
                        <a:pt x="362" y="322"/>
                      </a:lnTo>
                      <a:lnTo>
                        <a:pt x="366" y="332"/>
                      </a:lnTo>
                      <a:lnTo>
                        <a:pt x="370" y="342"/>
                      </a:lnTo>
                      <a:lnTo>
                        <a:pt x="370" y="354"/>
                      </a:lnTo>
                      <a:lnTo>
                        <a:pt x="370" y="354"/>
                      </a:lnTo>
                      <a:lnTo>
                        <a:pt x="370" y="364"/>
                      </a:lnTo>
                      <a:lnTo>
                        <a:pt x="366" y="376"/>
                      </a:lnTo>
                      <a:lnTo>
                        <a:pt x="362" y="384"/>
                      </a:lnTo>
                      <a:lnTo>
                        <a:pt x="354" y="394"/>
                      </a:lnTo>
                      <a:lnTo>
                        <a:pt x="346" y="400"/>
                      </a:lnTo>
                      <a:lnTo>
                        <a:pt x="336" y="406"/>
                      </a:lnTo>
                      <a:lnTo>
                        <a:pt x="326" y="408"/>
                      </a:lnTo>
                      <a:lnTo>
                        <a:pt x="314" y="410"/>
                      </a:lnTo>
                      <a:lnTo>
                        <a:pt x="314" y="41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21" name="Freeform 8"/>
            <p:cNvSpPr>
              <a:spLocks noChangeAspect="1" noEditPoints="1"/>
            </p:cNvSpPr>
            <p:nvPr/>
          </p:nvSpPr>
          <p:spPr bwMode="auto">
            <a:xfrm>
              <a:off x="8267911" y="2855927"/>
              <a:ext cx="865764" cy="1172389"/>
            </a:xfrm>
            <a:custGeom>
              <a:avLst/>
              <a:gdLst>
                <a:gd name="T0" fmla="*/ 562 w 672"/>
                <a:gd name="T1" fmla="*/ 532 h 910"/>
                <a:gd name="T2" fmla="*/ 624 w 672"/>
                <a:gd name="T3" fmla="*/ 522 h 910"/>
                <a:gd name="T4" fmla="*/ 640 w 672"/>
                <a:gd name="T5" fmla="*/ 514 h 910"/>
                <a:gd name="T6" fmla="*/ 636 w 672"/>
                <a:gd name="T7" fmla="*/ 502 h 910"/>
                <a:gd name="T8" fmla="*/ 594 w 672"/>
                <a:gd name="T9" fmla="*/ 460 h 910"/>
                <a:gd name="T10" fmla="*/ 588 w 672"/>
                <a:gd name="T11" fmla="*/ 422 h 910"/>
                <a:gd name="T12" fmla="*/ 610 w 672"/>
                <a:gd name="T13" fmla="*/ 364 h 910"/>
                <a:gd name="T14" fmla="*/ 614 w 672"/>
                <a:gd name="T15" fmla="*/ 352 h 910"/>
                <a:gd name="T16" fmla="*/ 604 w 672"/>
                <a:gd name="T17" fmla="*/ 342 h 910"/>
                <a:gd name="T18" fmla="*/ 560 w 672"/>
                <a:gd name="T19" fmla="*/ 374 h 910"/>
                <a:gd name="T20" fmla="*/ 672 w 672"/>
                <a:gd name="T21" fmla="*/ 156 h 910"/>
                <a:gd name="T22" fmla="*/ 672 w 672"/>
                <a:gd name="T23" fmla="*/ 104 h 910"/>
                <a:gd name="T24" fmla="*/ 644 w 672"/>
                <a:gd name="T25" fmla="*/ 0 h 910"/>
                <a:gd name="T26" fmla="*/ 596 w 672"/>
                <a:gd name="T27" fmla="*/ 120 h 910"/>
                <a:gd name="T28" fmla="*/ 570 w 672"/>
                <a:gd name="T29" fmla="*/ 182 h 910"/>
                <a:gd name="T30" fmla="*/ 476 w 672"/>
                <a:gd name="T31" fmla="*/ 342 h 910"/>
                <a:gd name="T32" fmla="*/ 468 w 672"/>
                <a:gd name="T33" fmla="*/ 296 h 910"/>
                <a:gd name="T34" fmla="*/ 468 w 672"/>
                <a:gd name="T35" fmla="*/ 294 h 910"/>
                <a:gd name="T36" fmla="*/ 468 w 672"/>
                <a:gd name="T37" fmla="*/ 290 h 910"/>
                <a:gd name="T38" fmla="*/ 464 w 672"/>
                <a:gd name="T39" fmla="*/ 288 h 910"/>
                <a:gd name="T40" fmla="*/ 460 w 672"/>
                <a:gd name="T41" fmla="*/ 288 h 910"/>
                <a:gd name="T42" fmla="*/ 450 w 672"/>
                <a:gd name="T43" fmla="*/ 288 h 910"/>
                <a:gd name="T44" fmla="*/ 444 w 672"/>
                <a:gd name="T45" fmla="*/ 300 h 910"/>
                <a:gd name="T46" fmla="*/ 450 w 672"/>
                <a:gd name="T47" fmla="*/ 346 h 910"/>
                <a:gd name="T48" fmla="*/ 320 w 672"/>
                <a:gd name="T49" fmla="*/ 90 h 910"/>
                <a:gd name="T50" fmla="*/ 276 w 672"/>
                <a:gd name="T51" fmla="*/ 70 h 910"/>
                <a:gd name="T52" fmla="*/ 168 w 672"/>
                <a:gd name="T53" fmla="*/ 88 h 910"/>
                <a:gd name="T54" fmla="*/ 246 w 672"/>
                <a:gd name="T55" fmla="*/ 188 h 910"/>
                <a:gd name="T56" fmla="*/ 288 w 672"/>
                <a:gd name="T57" fmla="*/ 240 h 910"/>
                <a:gd name="T58" fmla="*/ 380 w 672"/>
                <a:gd name="T59" fmla="*/ 404 h 910"/>
                <a:gd name="T60" fmla="*/ 328 w 672"/>
                <a:gd name="T61" fmla="*/ 388 h 910"/>
                <a:gd name="T62" fmla="*/ 322 w 672"/>
                <a:gd name="T63" fmla="*/ 398 h 910"/>
                <a:gd name="T64" fmla="*/ 372 w 672"/>
                <a:gd name="T65" fmla="*/ 426 h 910"/>
                <a:gd name="T66" fmla="*/ 188 w 672"/>
                <a:gd name="T67" fmla="*/ 482 h 910"/>
                <a:gd name="T68" fmla="*/ 122 w 672"/>
                <a:gd name="T69" fmla="*/ 494 h 910"/>
                <a:gd name="T70" fmla="*/ 0 w 672"/>
                <a:gd name="T71" fmla="*/ 516 h 910"/>
                <a:gd name="T72" fmla="*/ 54 w 672"/>
                <a:gd name="T73" fmla="*/ 594 h 910"/>
                <a:gd name="T74" fmla="*/ 100 w 672"/>
                <a:gd name="T75" fmla="*/ 610 h 910"/>
                <a:gd name="T76" fmla="*/ 374 w 672"/>
                <a:gd name="T77" fmla="*/ 490 h 910"/>
                <a:gd name="T78" fmla="*/ 352 w 672"/>
                <a:gd name="T79" fmla="*/ 544 h 910"/>
                <a:gd name="T80" fmla="*/ 350 w 672"/>
                <a:gd name="T81" fmla="*/ 562 h 910"/>
                <a:gd name="T82" fmla="*/ 362 w 672"/>
                <a:gd name="T83" fmla="*/ 566 h 910"/>
                <a:gd name="T84" fmla="*/ 420 w 672"/>
                <a:gd name="T85" fmla="*/ 548 h 910"/>
                <a:gd name="T86" fmla="*/ 346 w 672"/>
                <a:gd name="T87" fmla="*/ 752 h 910"/>
                <a:gd name="T88" fmla="*/ 324 w 672"/>
                <a:gd name="T89" fmla="*/ 812 h 910"/>
                <a:gd name="T90" fmla="*/ 352 w 672"/>
                <a:gd name="T91" fmla="*/ 820 h 910"/>
                <a:gd name="T92" fmla="*/ 376 w 672"/>
                <a:gd name="T93" fmla="*/ 760 h 910"/>
                <a:gd name="T94" fmla="*/ 456 w 672"/>
                <a:gd name="T95" fmla="*/ 564 h 910"/>
                <a:gd name="T96" fmla="*/ 494 w 672"/>
                <a:gd name="T97" fmla="*/ 612 h 910"/>
                <a:gd name="T98" fmla="*/ 498 w 672"/>
                <a:gd name="T99" fmla="*/ 620 h 910"/>
                <a:gd name="T100" fmla="*/ 514 w 672"/>
                <a:gd name="T101" fmla="*/ 620 h 910"/>
                <a:gd name="T102" fmla="*/ 512 w 672"/>
                <a:gd name="T103" fmla="*/ 562 h 910"/>
                <a:gd name="T104" fmla="*/ 638 w 672"/>
                <a:gd name="T105" fmla="*/ 822 h 910"/>
                <a:gd name="T106" fmla="*/ 672 w 672"/>
                <a:gd name="T107" fmla="*/ 672 h 910"/>
                <a:gd name="T108" fmla="*/ 504 w 672"/>
                <a:gd name="T109" fmla="*/ 532 h 910"/>
                <a:gd name="T110" fmla="*/ 442 w 672"/>
                <a:gd name="T111" fmla="*/ 526 h 910"/>
                <a:gd name="T112" fmla="*/ 410 w 672"/>
                <a:gd name="T113" fmla="*/ 492 h 910"/>
                <a:gd name="T114" fmla="*/ 404 w 672"/>
                <a:gd name="T115" fmla="*/ 430 h 910"/>
                <a:gd name="T116" fmla="*/ 430 w 672"/>
                <a:gd name="T117" fmla="*/ 392 h 910"/>
                <a:gd name="T118" fmla="*/ 490 w 672"/>
                <a:gd name="T119" fmla="*/ 374 h 910"/>
                <a:gd name="T120" fmla="*/ 544 w 672"/>
                <a:gd name="T121" fmla="*/ 404 h 910"/>
                <a:gd name="T122" fmla="*/ 562 w 672"/>
                <a:gd name="T123" fmla="*/ 448 h 910"/>
                <a:gd name="T124" fmla="*/ 544 w 672"/>
                <a:gd name="T125" fmla="*/ 506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910">
                  <a:moveTo>
                    <a:pt x="672" y="672"/>
                  </a:moveTo>
                  <a:lnTo>
                    <a:pt x="670" y="672"/>
                  </a:lnTo>
                  <a:lnTo>
                    <a:pt x="562" y="532"/>
                  </a:lnTo>
                  <a:lnTo>
                    <a:pt x="562" y="532"/>
                  </a:lnTo>
                  <a:lnTo>
                    <a:pt x="572" y="520"/>
                  </a:lnTo>
                  <a:lnTo>
                    <a:pt x="582" y="506"/>
                  </a:lnTo>
                  <a:lnTo>
                    <a:pt x="624" y="522"/>
                  </a:lnTo>
                  <a:lnTo>
                    <a:pt x="624" y="522"/>
                  </a:lnTo>
                  <a:lnTo>
                    <a:pt x="630" y="522"/>
                  </a:lnTo>
                  <a:lnTo>
                    <a:pt x="636" y="520"/>
                  </a:lnTo>
                  <a:lnTo>
                    <a:pt x="636" y="520"/>
                  </a:lnTo>
                  <a:lnTo>
                    <a:pt x="640" y="514"/>
                  </a:lnTo>
                  <a:lnTo>
                    <a:pt x="640" y="514"/>
                  </a:lnTo>
                  <a:lnTo>
                    <a:pt x="640" y="510"/>
                  </a:lnTo>
                  <a:lnTo>
                    <a:pt x="640" y="504"/>
                  </a:lnTo>
                  <a:lnTo>
                    <a:pt x="636" y="502"/>
                  </a:lnTo>
                  <a:lnTo>
                    <a:pt x="632" y="498"/>
                  </a:lnTo>
                  <a:lnTo>
                    <a:pt x="590" y="482"/>
                  </a:lnTo>
                  <a:lnTo>
                    <a:pt x="590" y="482"/>
                  </a:lnTo>
                  <a:lnTo>
                    <a:pt x="594" y="460"/>
                  </a:lnTo>
                  <a:lnTo>
                    <a:pt x="672" y="446"/>
                  </a:lnTo>
                  <a:lnTo>
                    <a:pt x="672" y="410"/>
                  </a:lnTo>
                  <a:lnTo>
                    <a:pt x="588" y="422"/>
                  </a:lnTo>
                  <a:lnTo>
                    <a:pt x="588" y="422"/>
                  </a:lnTo>
                  <a:lnTo>
                    <a:pt x="582" y="406"/>
                  </a:lnTo>
                  <a:lnTo>
                    <a:pt x="576" y="392"/>
                  </a:lnTo>
                  <a:lnTo>
                    <a:pt x="610" y="364"/>
                  </a:lnTo>
                  <a:lnTo>
                    <a:pt x="610" y="364"/>
                  </a:lnTo>
                  <a:lnTo>
                    <a:pt x="614" y="360"/>
                  </a:lnTo>
                  <a:lnTo>
                    <a:pt x="614" y="356"/>
                  </a:lnTo>
                  <a:lnTo>
                    <a:pt x="614" y="356"/>
                  </a:lnTo>
                  <a:lnTo>
                    <a:pt x="614" y="352"/>
                  </a:lnTo>
                  <a:lnTo>
                    <a:pt x="612" y="348"/>
                  </a:lnTo>
                  <a:lnTo>
                    <a:pt x="612" y="348"/>
                  </a:lnTo>
                  <a:lnTo>
                    <a:pt x="608" y="344"/>
                  </a:lnTo>
                  <a:lnTo>
                    <a:pt x="604" y="342"/>
                  </a:lnTo>
                  <a:lnTo>
                    <a:pt x="600" y="344"/>
                  </a:lnTo>
                  <a:lnTo>
                    <a:pt x="594" y="346"/>
                  </a:lnTo>
                  <a:lnTo>
                    <a:pt x="560" y="374"/>
                  </a:lnTo>
                  <a:lnTo>
                    <a:pt x="560" y="374"/>
                  </a:lnTo>
                  <a:lnTo>
                    <a:pt x="550" y="366"/>
                  </a:lnTo>
                  <a:lnTo>
                    <a:pt x="540" y="358"/>
                  </a:lnTo>
                  <a:lnTo>
                    <a:pt x="602" y="190"/>
                  </a:lnTo>
                  <a:lnTo>
                    <a:pt x="672" y="156"/>
                  </a:lnTo>
                  <a:lnTo>
                    <a:pt x="672" y="134"/>
                  </a:lnTo>
                  <a:lnTo>
                    <a:pt x="612" y="160"/>
                  </a:lnTo>
                  <a:lnTo>
                    <a:pt x="624" y="128"/>
                  </a:lnTo>
                  <a:lnTo>
                    <a:pt x="672" y="104"/>
                  </a:lnTo>
                  <a:lnTo>
                    <a:pt x="672" y="84"/>
                  </a:lnTo>
                  <a:lnTo>
                    <a:pt x="634" y="100"/>
                  </a:lnTo>
                  <a:lnTo>
                    <a:pt x="666" y="10"/>
                  </a:lnTo>
                  <a:lnTo>
                    <a:pt x="644" y="0"/>
                  </a:lnTo>
                  <a:lnTo>
                    <a:pt x="606" y="92"/>
                  </a:lnTo>
                  <a:lnTo>
                    <a:pt x="572" y="18"/>
                  </a:lnTo>
                  <a:lnTo>
                    <a:pt x="556" y="26"/>
                  </a:lnTo>
                  <a:lnTo>
                    <a:pt x="596" y="120"/>
                  </a:lnTo>
                  <a:lnTo>
                    <a:pt x="582" y="152"/>
                  </a:lnTo>
                  <a:lnTo>
                    <a:pt x="536" y="52"/>
                  </a:lnTo>
                  <a:lnTo>
                    <a:pt x="518" y="58"/>
                  </a:lnTo>
                  <a:lnTo>
                    <a:pt x="570" y="182"/>
                  </a:lnTo>
                  <a:lnTo>
                    <a:pt x="504" y="344"/>
                  </a:lnTo>
                  <a:lnTo>
                    <a:pt x="504" y="344"/>
                  </a:lnTo>
                  <a:lnTo>
                    <a:pt x="490" y="342"/>
                  </a:lnTo>
                  <a:lnTo>
                    <a:pt x="476" y="342"/>
                  </a:lnTo>
                  <a:lnTo>
                    <a:pt x="468" y="298"/>
                  </a:lnTo>
                  <a:lnTo>
                    <a:pt x="468" y="298"/>
                  </a:lnTo>
                  <a:lnTo>
                    <a:pt x="468" y="296"/>
                  </a:lnTo>
                  <a:lnTo>
                    <a:pt x="468" y="296"/>
                  </a:lnTo>
                  <a:lnTo>
                    <a:pt x="468" y="294"/>
                  </a:lnTo>
                  <a:lnTo>
                    <a:pt x="468" y="294"/>
                  </a:lnTo>
                  <a:lnTo>
                    <a:pt x="468" y="294"/>
                  </a:lnTo>
                  <a:lnTo>
                    <a:pt x="468" y="294"/>
                  </a:lnTo>
                  <a:lnTo>
                    <a:pt x="470" y="290"/>
                  </a:lnTo>
                  <a:lnTo>
                    <a:pt x="470" y="290"/>
                  </a:lnTo>
                  <a:lnTo>
                    <a:pt x="468" y="290"/>
                  </a:lnTo>
                  <a:lnTo>
                    <a:pt x="468" y="290"/>
                  </a:lnTo>
                  <a:lnTo>
                    <a:pt x="464" y="288"/>
                  </a:lnTo>
                  <a:lnTo>
                    <a:pt x="464" y="288"/>
                  </a:lnTo>
                  <a:lnTo>
                    <a:pt x="464" y="288"/>
                  </a:lnTo>
                  <a:lnTo>
                    <a:pt x="464" y="288"/>
                  </a:lnTo>
                  <a:lnTo>
                    <a:pt x="458" y="286"/>
                  </a:lnTo>
                  <a:lnTo>
                    <a:pt x="458" y="286"/>
                  </a:lnTo>
                  <a:lnTo>
                    <a:pt x="460" y="288"/>
                  </a:lnTo>
                  <a:lnTo>
                    <a:pt x="460" y="288"/>
                  </a:lnTo>
                  <a:lnTo>
                    <a:pt x="456" y="288"/>
                  </a:lnTo>
                  <a:lnTo>
                    <a:pt x="454" y="288"/>
                  </a:lnTo>
                  <a:lnTo>
                    <a:pt x="454" y="288"/>
                  </a:lnTo>
                  <a:lnTo>
                    <a:pt x="450" y="288"/>
                  </a:lnTo>
                  <a:lnTo>
                    <a:pt x="446" y="290"/>
                  </a:lnTo>
                  <a:lnTo>
                    <a:pt x="444" y="298"/>
                  </a:lnTo>
                  <a:lnTo>
                    <a:pt x="444" y="298"/>
                  </a:lnTo>
                  <a:lnTo>
                    <a:pt x="444" y="300"/>
                  </a:lnTo>
                  <a:lnTo>
                    <a:pt x="444" y="300"/>
                  </a:lnTo>
                  <a:lnTo>
                    <a:pt x="444" y="302"/>
                  </a:lnTo>
                  <a:lnTo>
                    <a:pt x="450" y="346"/>
                  </a:lnTo>
                  <a:lnTo>
                    <a:pt x="450" y="346"/>
                  </a:lnTo>
                  <a:lnTo>
                    <a:pt x="438" y="350"/>
                  </a:lnTo>
                  <a:lnTo>
                    <a:pt x="426" y="356"/>
                  </a:lnTo>
                  <a:lnTo>
                    <a:pt x="310" y="216"/>
                  </a:lnTo>
                  <a:lnTo>
                    <a:pt x="320" y="90"/>
                  </a:lnTo>
                  <a:lnTo>
                    <a:pt x="302" y="88"/>
                  </a:lnTo>
                  <a:lnTo>
                    <a:pt x="288" y="192"/>
                  </a:lnTo>
                  <a:lnTo>
                    <a:pt x="266" y="166"/>
                  </a:lnTo>
                  <a:lnTo>
                    <a:pt x="276" y="70"/>
                  </a:lnTo>
                  <a:lnTo>
                    <a:pt x="258" y="68"/>
                  </a:lnTo>
                  <a:lnTo>
                    <a:pt x="248" y="144"/>
                  </a:lnTo>
                  <a:lnTo>
                    <a:pt x="188" y="72"/>
                  </a:lnTo>
                  <a:lnTo>
                    <a:pt x="168" y="88"/>
                  </a:lnTo>
                  <a:lnTo>
                    <a:pt x="228" y="164"/>
                  </a:lnTo>
                  <a:lnTo>
                    <a:pt x="148" y="158"/>
                  </a:lnTo>
                  <a:lnTo>
                    <a:pt x="146" y="174"/>
                  </a:lnTo>
                  <a:lnTo>
                    <a:pt x="246" y="188"/>
                  </a:lnTo>
                  <a:lnTo>
                    <a:pt x="268" y="214"/>
                  </a:lnTo>
                  <a:lnTo>
                    <a:pt x="156" y="204"/>
                  </a:lnTo>
                  <a:lnTo>
                    <a:pt x="154" y="222"/>
                  </a:lnTo>
                  <a:lnTo>
                    <a:pt x="288" y="240"/>
                  </a:lnTo>
                  <a:lnTo>
                    <a:pt x="396" y="380"/>
                  </a:lnTo>
                  <a:lnTo>
                    <a:pt x="396" y="380"/>
                  </a:lnTo>
                  <a:lnTo>
                    <a:pt x="388" y="392"/>
                  </a:lnTo>
                  <a:lnTo>
                    <a:pt x="380" y="404"/>
                  </a:lnTo>
                  <a:lnTo>
                    <a:pt x="338" y="386"/>
                  </a:lnTo>
                  <a:lnTo>
                    <a:pt x="338" y="386"/>
                  </a:lnTo>
                  <a:lnTo>
                    <a:pt x="334" y="386"/>
                  </a:lnTo>
                  <a:lnTo>
                    <a:pt x="328" y="388"/>
                  </a:lnTo>
                  <a:lnTo>
                    <a:pt x="326" y="390"/>
                  </a:lnTo>
                  <a:lnTo>
                    <a:pt x="322" y="394"/>
                  </a:lnTo>
                  <a:lnTo>
                    <a:pt x="322" y="394"/>
                  </a:lnTo>
                  <a:lnTo>
                    <a:pt x="322" y="398"/>
                  </a:lnTo>
                  <a:lnTo>
                    <a:pt x="322" y="404"/>
                  </a:lnTo>
                  <a:lnTo>
                    <a:pt x="326" y="408"/>
                  </a:lnTo>
                  <a:lnTo>
                    <a:pt x="330" y="410"/>
                  </a:lnTo>
                  <a:lnTo>
                    <a:pt x="372" y="426"/>
                  </a:lnTo>
                  <a:lnTo>
                    <a:pt x="372" y="426"/>
                  </a:lnTo>
                  <a:lnTo>
                    <a:pt x="370" y="438"/>
                  </a:lnTo>
                  <a:lnTo>
                    <a:pt x="368" y="450"/>
                  </a:lnTo>
                  <a:lnTo>
                    <a:pt x="188" y="482"/>
                  </a:lnTo>
                  <a:lnTo>
                    <a:pt x="82" y="410"/>
                  </a:lnTo>
                  <a:lnTo>
                    <a:pt x="72" y="424"/>
                  </a:lnTo>
                  <a:lnTo>
                    <a:pt x="156" y="488"/>
                  </a:lnTo>
                  <a:lnTo>
                    <a:pt x="122" y="494"/>
                  </a:lnTo>
                  <a:lnTo>
                    <a:pt x="44" y="440"/>
                  </a:lnTo>
                  <a:lnTo>
                    <a:pt x="32" y="454"/>
                  </a:lnTo>
                  <a:lnTo>
                    <a:pt x="92" y="500"/>
                  </a:lnTo>
                  <a:lnTo>
                    <a:pt x="0" y="516"/>
                  </a:lnTo>
                  <a:lnTo>
                    <a:pt x="0" y="528"/>
                  </a:lnTo>
                  <a:lnTo>
                    <a:pt x="2" y="540"/>
                  </a:lnTo>
                  <a:lnTo>
                    <a:pt x="100" y="528"/>
                  </a:lnTo>
                  <a:lnTo>
                    <a:pt x="54" y="594"/>
                  </a:lnTo>
                  <a:lnTo>
                    <a:pt x="68" y="604"/>
                  </a:lnTo>
                  <a:lnTo>
                    <a:pt x="130" y="524"/>
                  </a:lnTo>
                  <a:lnTo>
                    <a:pt x="164" y="518"/>
                  </a:lnTo>
                  <a:lnTo>
                    <a:pt x="100" y="610"/>
                  </a:lnTo>
                  <a:lnTo>
                    <a:pt x="116" y="620"/>
                  </a:lnTo>
                  <a:lnTo>
                    <a:pt x="196" y="514"/>
                  </a:lnTo>
                  <a:lnTo>
                    <a:pt x="374" y="490"/>
                  </a:lnTo>
                  <a:lnTo>
                    <a:pt x="374" y="490"/>
                  </a:lnTo>
                  <a:lnTo>
                    <a:pt x="380" y="502"/>
                  </a:lnTo>
                  <a:lnTo>
                    <a:pt x="386" y="516"/>
                  </a:lnTo>
                  <a:lnTo>
                    <a:pt x="352" y="544"/>
                  </a:lnTo>
                  <a:lnTo>
                    <a:pt x="352" y="544"/>
                  </a:lnTo>
                  <a:lnTo>
                    <a:pt x="348" y="548"/>
                  </a:lnTo>
                  <a:lnTo>
                    <a:pt x="346" y="552"/>
                  </a:lnTo>
                  <a:lnTo>
                    <a:pt x="348" y="558"/>
                  </a:lnTo>
                  <a:lnTo>
                    <a:pt x="350" y="562"/>
                  </a:lnTo>
                  <a:lnTo>
                    <a:pt x="350" y="562"/>
                  </a:lnTo>
                  <a:lnTo>
                    <a:pt x="354" y="564"/>
                  </a:lnTo>
                  <a:lnTo>
                    <a:pt x="358" y="566"/>
                  </a:lnTo>
                  <a:lnTo>
                    <a:pt x="362" y="566"/>
                  </a:lnTo>
                  <a:lnTo>
                    <a:pt x="366" y="564"/>
                  </a:lnTo>
                  <a:lnTo>
                    <a:pt x="402" y="534"/>
                  </a:lnTo>
                  <a:lnTo>
                    <a:pt x="402" y="534"/>
                  </a:lnTo>
                  <a:lnTo>
                    <a:pt x="420" y="548"/>
                  </a:lnTo>
                  <a:lnTo>
                    <a:pt x="356" y="722"/>
                  </a:lnTo>
                  <a:lnTo>
                    <a:pt x="240" y="776"/>
                  </a:lnTo>
                  <a:lnTo>
                    <a:pt x="248" y="794"/>
                  </a:lnTo>
                  <a:lnTo>
                    <a:pt x="346" y="752"/>
                  </a:lnTo>
                  <a:lnTo>
                    <a:pt x="334" y="784"/>
                  </a:lnTo>
                  <a:lnTo>
                    <a:pt x="246" y="826"/>
                  </a:lnTo>
                  <a:lnTo>
                    <a:pt x="254" y="842"/>
                  </a:lnTo>
                  <a:lnTo>
                    <a:pt x="324" y="812"/>
                  </a:lnTo>
                  <a:lnTo>
                    <a:pt x="292" y="902"/>
                  </a:lnTo>
                  <a:lnTo>
                    <a:pt x="310" y="910"/>
                  </a:lnTo>
                  <a:lnTo>
                    <a:pt x="314" y="910"/>
                  </a:lnTo>
                  <a:lnTo>
                    <a:pt x="352" y="820"/>
                  </a:lnTo>
                  <a:lnTo>
                    <a:pt x="386" y="892"/>
                  </a:lnTo>
                  <a:lnTo>
                    <a:pt x="402" y="886"/>
                  </a:lnTo>
                  <a:lnTo>
                    <a:pt x="364" y="792"/>
                  </a:lnTo>
                  <a:lnTo>
                    <a:pt x="376" y="760"/>
                  </a:lnTo>
                  <a:lnTo>
                    <a:pt x="422" y="860"/>
                  </a:lnTo>
                  <a:lnTo>
                    <a:pt x="440" y="852"/>
                  </a:lnTo>
                  <a:lnTo>
                    <a:pt x="388" y="730"/>
                  </a:lnTo>
                  <a:lnTo>
                    <a:pt x="456" y="564"/>
                  </a:lnTo>
                  <a:lnTo>
                    <a:pt x="456" y="564"/>
                  </a:lnTo>
                  <a:lnTo>
                    <a:pt x="472" y="566"/>
                  </a:lnTo>
                  <a:lnTo>
                    <a:pt x="486" y="566"/>
                  </a:lnTo>
                  <a:lnTo>
                    <a:pt x="494" y="612"/>
                  </a:lnTo>
                  <a:lnTo>
                    <a:pt x="494" y="612"/>
                  </a:lnTo>
                  <a:lnTo>
                    <a:pt x="496" y="616"/>
                  </a:lnTo>
                  <a:lnTo>
                    <a:pt x="498" y="620"/>
                  </a:lnTo>
                  <a:lnTo>
                    <a:pt x="498" y="620"/>
                  </a:lnTo>
                  <a:lnTo>
                    <a:pt x="504" y="622"/>
                  </a:lnTo>
                  <a:lnTo>
                    <a:pt x="508" y="622"/>
                  </a:lnTo>
                  <a:lnTo>
                    <a:pt x="508" y="622"/>
                  </a:lnTo>
                  <a:lnTo>
                    <a:pt x="514" y="620"/>
                  </a:lnTo>
                  <a:lnTo>
                    <a:pt x="514" y="620"/>
                  </a:lnTo>
                  <a:lnTo>
                    <a:pt x="518" y="614"/>
                  </a:lnTo>
                  <a:lnTo>
                    <a:pt x="518" y="608"/>
                  </a:lnTo>
                  <a:lnTo>
                    <a:pt x="512" y="562"/>
                  </a:lnTo>
                  <a:lnTo>
                    <a:pt x="512" y="562"/>
                  </a:lnTo>
                  <a:lnTo>
                    <a:pt x="530" y="556"/>
                  </a:lnTo>
                  <a:lnTo>
                    <a:pt x="648" y="694"/>
                  </a:lnTo>
                  <a:lnTo>
                    <a:pt x="638" y="822"/>
                  </a:lnTo>
                  <a:lnTo>
                    <a:pt x="656" y="824"/>
                  </a:lnTo>
                  <a:lnTo>
                    <a:pt x="670" y="720"/>
                  </a:lnTo>
                  <a:lnTo>
                    <a:pt x="672" y="722"/>
                  </a:lnTo>
                  <a:lnTo>
                    <a:pt x="672" y="672"/>
                  </a:lnTo>
                  <a:close/>
                  <a:moveTo>
                    <a:pt x="532" y="518"/>
                  </a:moveTo>
                  <a:lnTo>
                    <a:pt x="532" y="518"/>
                  </a:lnTo>
                  <a:lnTo>
                    <a:pt x="518" y="526"/>
                  </a:lnTo>
                  <a:lnTo>
                    <a:pt x="504" y="532"/>
                  </a:lnTo>
                  <a:lnTo>
                    <a:pt x="488" y="534"/>
                  </a:lnTo>
                  <a:lnTo>
                    <a:pt x="472" y="534"/>
                  </a:lnTo>
                  <a:lnTo>
                    <a:pt x="458" y="532"/>
                  </a:lnTo>
                  <a:lnTo>
                    <a:pt x="442" y="526"/>
                  </a:lnTo>
                  <a:lnTo>
                    <a:pt x="430" y="516"/>
                  </a:lnTo>
                  <a:lnTo>
                    <a:pt x="418" y="504"/>
                  </a:lnTo>
                  <a:lnTo>
                    <a:pt x="418" y="504"/>
                  </a:lnTo>
                  <a:lnTo>
                    <a:pt x="410" y="492"/>
                  </a:lnTo>
                  <a:lnTo>
                    <a:pt x="404" y="476"/>
                  </a:lnTo>
                  <a:lnTo>
                    <a:pt x="400" y="462"/>
                  </a:lnTo>
                  <a:lnTo>
                    <a:pt x="400" y="446"/>
                  </a:lnTo>
                  <a:lnTo>
                    <a:pt x="404" y="430"/>
                  </a:lnTo>
                  <a:lnTo>
                    <a:pt x="410" y="416"/>
                  </a:lnTo>
                  <a:lnTo>
                    <a:pt x="418" y="402"/>
                  </a:lnTo>
                  <a:lnTo>
                    <a:pt x="430" y="392"/>
                  </a:lnTo>
                  <a:lnTo>
                    <a:pt x="430" y="392"/>
                  </a:lnTo>
                  <a:lnTo>
                    <a:pt x="444" y="382"/>
                  </a:lnTo>
                  <a:lnTo>
                    <a:pt x="458" y="376"/>
                  </a:lnTo>
                  <a:lnTo>
                    <a:pt x="474" y="374"/>
                  </a:lnTo>
                  <a:lnTo>
                    <a:pt x="490" y="374"/>
                  </a:lnTo>
                  <a:lnTo>
                    <a:pt x="504" y="378"/>
                  </a:lnTo>
                  <a:lnTo>
                    <a:pt x="520" y="384"/>
                  </a:lnTo>
                  <a:lnTo>
                    <a:pt x="532" y="392"/>
                  </a:lnTo>
                  <a:lnTo>
                    <a:pt x="544" y="404"/>
                  </a:lnTo>
                  <a:lnTo>
                    <a:pt x="544" y="404"/>
                  </a:lnTo>
                  <a:lnTo>
                    <a:pt x="552" y="418"/>
                  </a:lnTo>
                  <a:lnTo>
                    <a:pt x="558" y="432"/>
                  </a:lnTo>
                  <a:lnTo>
                    <a:pt x="562" y="448"/>
                  </a:lnTo>
                  <a:lnTo>
                    <a:pt x="562" y="462"/>
                  </a:lnTo>
                  <a:lnTo>
                    <a:pt x="558" y="478"/>
                  </a:lnTo>
                  <a:lnTo>
                    <a:pt x="552" y="492"/>
                  </a:lnTo>
                  <a:lnTo>
                    <a:pt x="544" y="506"/>
                  </a:lnTo>
                  <a:lnTo>
                    <a:pt x="532" y="518"/>
                  </a:lnTo>
                  <a:lnTo>
                    <a:pt x="532" y="518"/>
                  </a:lnTo>
                  <a:close/>
                </a:path>
              </a:pathLst>
            </a:custGeom>
            <a:solidFill>
              <a:srgbClr val="FEFFFF">
                <a:alpha val="4000"/>
              </a:srgbClr>
            </a:solidFill>
            <a:ln>
              <a:solidFill>
                <a:srgbClr val="FEFFFF">
                  <a:alpha val="8000"/>
                </a:srgbClr>
              </a:solidFill>
            </a:ln>
            <a:effectLst>
              <a:glow rad="88900">
                <a:srgbClr val="FEFFFF">
                  <a:alpha val="10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22" name="Freeform 12"/>
            <p:cNvSpPr>
              <a:spLocks noChangeAspect="1" noEditPoints="1"/>
            </p:cNvSpPr>
            <p:nvPr/>
          </p:nvSpPr>
          <p:spPr bwMode="auto">
            <a:xfrm>
              <a:off x="6558164" y="5996260"/>
              <a:ext cx="1289035" cy="867126"/>
            </a:xfrm>
            <a:custGeom>
              <a:avLst/>
              <a:gdLst>
                <a:gd name="T0" fmla="*/ 1036 w 1106"/>
                <a:gd name="T1" fmla="*/ 350 h 744"/>
                <a:gd name="T2" fmla="*/ 772 w 1106"/>
                <a:gd name="T3" fmla="*/ 472 h 744"/>
                <a:gd name="T4" fmla="*/ 736 w 1106"/>
                <a:gd name="T5" fmla="*/ 478 h 744"/>
                <a:gd name="T6" fmla="*/ 660 w 1106"/>
                <a:gd name="T7" fmla="*/ 472 h 744"/>
                <a:gd name="T8" fmla="*/ 638 w 1106"/>
                <a:gd name="T9" fmla="*/ 446 h 744"/>
                <a:gd name="T10" fmla="*/ 604 w 1106"/>
                <a:gd name="T11" fmla="*/ 424 h 744"/>
                <a:gd name="T12" fmla="*/ 848 w 1106"/>
                <a:gd name="T13" fmla="*/ 226 h 744"/>
                <a:gd name="T14" fmla="*/ 792 w 1106"/>
                <a:gd name="T15" fmla="*/ 92 h 744"/>
                <a:gd name="T16" fmla="*/ 738 w 1106"/>
                <a:gd name="T17" fmla="*/ 8 h 744"/>
                <a:gd name="T18" fmla="*/ 630 w 1106"/>
                <a:gd name="T19" fmla="*/ 26 h 744"/>
                <a:gd name="T20" fmla="*/ 604 w 1106"/>
                <a:gd name="T21" fmla="*/ 316 h 744"/>
                <a:gd name="T22" fmla="*/ 592 w 1106"/>
                <a:gd name="T23" fmla="*/ 350 h 744"/>
                <a:gd name="T24" fmla="*/ 544 w 1106"/>
                <a:gd name="T25" fmla="*/ 410 h 744"/>
                <a:gd name="T26" fmla="*/ 474 w 1106"/>
                <a:gd name="T27" fmla="*/ 432 h 744"/>
                <a:gd name="T28" fmla="*/ 430 w 1106"/>
                <a:gd name="T29" fmla="*/ 126 h 744"/>
                <a:gd name="T30" fmla="*/ 284 w 1106"/>
                <a:gd name="T31" fmla="*/ 108 h 744"/>
                <a:gd name="T32" fmla="*/ 182 w 1106"/>
                <a:gd name="T33" fmla="*/ 110 h 744"/>
                <a:gd name="T34" fmla="*/ 146 w 1106"/>
                <a:gd name="T35" fmla="*/ 214 h 744"/>
                <a:gd name="T36" fmla="*/ 384 w 1106"/>
                <a:gd name="T37" fmla="*/ 384 h 744"/>
                <a:gd name="T38" fmla="*/ 408 w 1106"/>
                <a:gd name="T39" fmla="*/ 412 h 744"/>
                <a:gd name="T40" fmla="*/ 438 w 1106"/>
                <a:gd name="T41" fmla="*/ 468 h 744"/>
                <a:gd name="T42" fmla="*/ 420 w 1106"/>
                <a:gd name="T43" fmla="*/ 504 h 744"/>
                <a:gd name="T44" fmla="*/ 414 w 1106"/>
                <a:gd name="T45" fmla="*/ 542 h 744"/>
                <a:gd name="T46" fmla="*/ 142 w 1106"/>
                <a:gd name="T47" fmla="*/ 426 h 744"/>
                <a:gd name="T48" fmla="*/ 136 w 1106"/>
                <a:gd name="T49" fmla="*/ 616 h 744"/>
                <a:gd name="T50" fmla="*/ 114 w 1106"/>
                <a:gd name="T51" fmla="*/ 620 h 744"/>
                <a:gd name="T52" fmla="*/ 2 w 1106"/>
                <a:gd name="T53" fmla="*/ 664 h 744"/>
                <a:gd name="T54" fmla="*/ 80 w 1106"/>
                <a:gd name="T55" fmla="*/ 736 h 744"/>
                <a:gd name="T56" fmla="*/ 246 w 1106"/>
                <a:gd name="T57" fmla="*/ 744 h 744"/>
                <a:gd name="T58" fmla="*/ 422 w 1106"/>
                <a:gd name="T59" fmla="*/ 592 h 744"/>
                <a:gd name="T60" fmla="*/ 446 w 1106"/>
                <a:gd name="T61" fmla="*/ 632 h 744"/>
                <a:gd name="T62" fmla="*/ 470 w 1106"/>
                <a:gd name="T63" fmla="*/ 652 h 744"/>
                <a:gd name="T64" fmla="*/ 480 w 1106"/>
                <a:gd name="T65" fmla="*/ 720 h 744"/>
                <a:gd name="T66" fmla="*/ 514 w 1106"/>
                <a:gd name="T67" fmla="*/ 728 h 744"/>
                <a:gd name="T68" fmla="*/ 546 w 1106"/>
                <a:gd name="T69" fmla="*/ 678 h 744"/>
                <a:gd name="T70" fmla="*/ 584 w 1106"/>
                <a:gd name="T71" fmla="*/ 672 h 744"/>
                <a:gd name="T72" fmla="*/ 620 w 1106"/>
                <a:gd name="T73" fmla="*/ 656 h 744"/>
                <a:gd name="T74" fmla="*/ 670 w 1106"/>
                <a:gd name="T75" fmla="*/ 744 h 744"/>
                <a:gd name="T76" fmla="*/ 720 w 1106"/>
                <a:gd name="T77" fmla="*/ 744 h 744"/>
                <a:gd name="T78" fmla="*/ 934 w 1106"/>
                <a:gd name="T79" fmla="*/ 706 h 744"/>
                <a:gd name="T80" fmla="*/ 656 w 1106"/>
                <a:gd name="T81" fmla="*/ 620 h 744"/>
                <a:gd name="T82" fmla="*/ 676 w 1106"/>
                <a:gd name="T83" fmla="*/ 574 h 744"/>
                <a:gd name="T84" fmla="*/ 746 w 1106"/>
                <a:gd name="T85" fmla="*/ 512 h 744"/>
                <a:gd name="T86" fmla="*/ 778 w 1106"/>
                <a:gd name="T87" fmla="*/ 504 h 744"/>
                <a:gd name="T88" fmla="*/ 1068 w 1106"/>
                <a:gd name="T89" fmla="*/ 512 h 744"/>
                <a:gd name="T90" fmla="*/ 1102 w 1106"/>
                <a:gd name="T91" fmla="*/ 414 h 744"/>
                <a:gd name="T92" fmla="*/ 592 w 1106"/>
                <a:gd name="T93" fmla="*/ 626 h 744"/>
                <a:gd name="T94" fmla="*/ 540 w 1106"/>
                <a:gd name="T95" fmla="*/ 638 h 744"/>
                <a:gd name="T96" fmla="*/ 490 w 1106"/>
                <a:gd name="T97" fmla="*/ 618 h 744"/>
                <a:gd name="T98" fmla="*/ 466 w 1106"/>
                <a:gd name="T99" fmla="*/ 590 h 744"/>
                <a:gd name="T100" fmla="*/ 454 w 1106"/>
                <a:gd name="T101" fmla="*/ 538 h 744"/>
                <a:gd name="T102" fmla="*/ 472 w 1106"/>
                <a:gd name="T103" fmla="*/ 488 h 744"/>
                <a:gd name="T104" fmla="*/ 502 w 1106"/>
                <a:gd name="T105" fmla="*/ 462 h 744"/>
                <a:gd name="T106" fmla="*/ 554 w 1106"/>
                <a:gd name="T107" fmla="*/ 452 h 744"/>
                <a:gd name="T108" fmla="*/ 604 w 1106"/>
                <a:gd name="T109" fmla="*/ 470 h 744"/>
                <a:gd name="T110" fmla="*/ 628 w 1106"/>
                <a:gd name="T111" fmla="*/ 498 h 744"/>
                <a:gd name="T112" fmla="*/ 640 w 1106"/>
                <a:gd name="T113" fmla="*/ 550 h 744"/>
                <a:gd name="T114" fmla="*/ 622 w 1106"/>
                <a:gd name="T115" fmla="*/ 60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6" h="744">
                  <a:moveTo>
                    <a:pt x="1102" y="414"/>
                  </a:moveTo>
                  <a:lnTo>
                    <a:pt x="982" y="434"/>
                  </a:lnTo>
                  <a:lnTo>
                    <a:pt x="1036" y="350"/>
                  </a:lnTo>
                  <a:lnTo>
                    <a:pt x="1026" y="344"/>
                  </a:lnTo>
                  <a:lnTo>
                    <a:pt x="958" y="440"/>
                  </a:lnTo>
                  <a:lnTo>
                    <a:pt x="772" y="472"/>
                  </a:lnTo>
                  <a:lnTo>
                    <a:pt x="886" y="292"/>
                  </a:lnTo>
                  <a:lnTo>
                    <a:pt x="874" y="284"/>
                  </a:lnTo>
                  <a:lnTo>
                    <a:pt x="736" y="478"/>
                  </a:lnTo>
                  <a:lnTo>
                    <a:pt x="668" y="490"/>
                  </a:lnTo>
                  <a:lnTo>
                    <a:pt x="668" y="490"/>
                  </a:lnTo>
                  <a:lnTo>
                    <a:pt x="660" y="472"/>
                  </a:lnTo>
                  <a:lnTo>
                    <a:pt x="648" y="456"/>
                  </a:lnTo>
                  <a:lnTo>
                    <a:pt x="648" y="456"/>
                  </a:lnTo>
                  <a:lnTo>
                    <a:pt x="638" y="446"/>
                  </a:lnTo>
                  <a:lnTo>
                    <a:pt x="628" y="438"/>
                  </a:lnTo>
                  <a:lnTo>
                    <a:pt x="616" y="430"/>
                  </a:lnTo>
                  <a:lnTo>
                    <a:pt x="604" y="424"/>
                  </a:lnTo>
                  <a:lnTo>
                    <a:pt x="626" y="358"/>
                  </a:lnTo>
                  <a:lnTo>
                    <a:pt x="856" y="240"/>
                  </a:lnTo>
                  <a:lnTo>
                    <a:pt x="848" y="226"/>
                  </a:lnTo>
                  <a:lnTo>
                    <a:pt x="636" y="326"/>
                  </a:lnTo>
                  <a:lnTo>
                    <a:pt x="694" y="142"/>
                  </a:lnTo>
                  <a:lnTo>
                    <a:pt x="792" y="92"/>
                  </a:lnTo>
                  <a:lnTo>
                    <a:pt x="786" y="80"/>
                  </a:lnTo>
                  <a:lnTo>
                    <a:pt x="702" y="120"/>
                  </a:lnTo>
                  <a:lnTo>
                    <a:pt x="738" y="8"/>
                  </a:lnTo>
                  <a:lnTo>
                    <a:pt x="718" y="0"/>
                  </a:lnTo>
                  <a:lnTo>
                    <a:pt x="676" y="116"/>
                  </a:lnTo>
                  <a:lnTo>
                    <a:pt x="630" y="26"/>
                  </a:lnTo>
                  <a:lnTo>
                    <a:pt x="620" y="32"/>
                  </a:lnTo>
                  <a:lnTo>
                    <a:pt x="668" y="138"/>
                  </a:lnTo>
                  <a:lnTo>
                    <a:pt x="604" y="316"/>
                  </a:lnTo>
                  <a:lnTo>
                    <a:pt x="506" y="126"/>
                  </a:lnTo>
                  <a:lnTo>
                    <a:pt x="492" y="134"/>
                  </a:lnTo>
                  <a:lnTo>
                    <a:pt x="592" y="350"/>
                  </a:lnTo>
                  <a:lnTo>
                    <a:pt x="568" y="412"/>
                  </a:lnTo>
                  <a:lnTo>
                    <a:pt x="568" y="412"/>
                  </a:lnTo>
                  <a:lnTo>
                    <a:pt x="544" y="410"/>
                  </a:lnTo>
                  <a:lnTo>
                    <a:pt x="520" y="414"/>
                  </a:lnTo>
                  <a:lnTo>
                    <a:pt x="496" y="420"/>
                  </a:lnTo>
                  <a:lnTo>
                    <a:pt x="474" y="432"/>
                  </a:lnTo>
                  <a:lnTo>
                    <a:pt x="432" y="386"/>
                  </a:lnTo>
                  <a:lnTo>
                    <a:pt x="446" y="128"/>
                  </a:lnTo>
                  <a:lnTo>
                    <a:pt x="430" y="126"/>
                  </a:lnTo>
                  <a:lnTo>
                    <a:pt x="410" y="362"/>
                  </a:lnTo>
                  <a:lnTo>
                    <a:pt x="278" y="218"/>
                  </a:lnTo>
                  <a:lnTo>
                    <a:pt x="284" y="108"/>
                  </a:lnTo>
                  <a:lnTo>
                    <a:pt x="272" y="106"/>
                  </a:lnTo>
                  <a:lnTo>
                    <a:pt x="262" y="200"/>
                  </a:lnTo>
                  <a:lnTo>
                    <a:pt x="182" y="110"/>
                  </a:lnTo>
                  <a:lnTo>
                    <a:pt x="166" y="124"/>
                  </a:lnTo>
                  <a:lnTo>
                    <a:pt x="246" y="218"/>
                  </a:lnTo>
                  <a:lnTo>
                    <a:pt x="146" y="214"/>
                  </a:lnTo>
                  <a:lnTo>
                    <a:pt x="146" y="228"/>
                  </a:lnTo>
                  <a:lnTo>
                    <a:pt x="262" y="238"/>
                  </a:lnTo>
                  <a:lnTo>
                    <a:pt x="384" y="384"/>
                  </a:lnTo>
                  <a:lnTo>
                    <a:pt x="172" y="374"/>
                  </a:lnTo>
                  <a:lnTo>
                    <a:pt x="170" y="390"/>
                  </a:lnTo>
                  <a:lnTo>
                    <a:pt x="408" y="412"/>
                  </a:lnTo>
                  <a:lnTo>
                    <a:pt x="446" y="458"/>
                  </a:lnTo>
                  <a:lnTo>
                    <a:pt x="446" y="458"/>
                  </a:lnTo>
                  <a:lnTo>
                    <a:pt x="438" y="468"/>
                  </a:lnTo>
                  <a:lnTo>
                    <a:pt x="430" y="480"/>
                  </a:lnTo>
                  <a:lnTo>
                    <a:pt x="424" y="490"/>
                  </a:lnTo>
                  <a:lnTo>
                    <a:pt x="420" y="504"/>
                  </a:lnTo>
                  <a:lnTo>
                    <a:pt x="416" y="516"/>
                  </a:lnTo>
                  <a:lnTo>
                    <a:pt x="414" y="528"/>
                  </a:lnTo>
                  <a:lnTo>
                    <a:pt x="414" y="542"/>
                  </a:lnTo>
                  <a:lnTo>
                    <a:pt x="414" y="554"/>
                  </a:lnTo>
                  <a:lnTo>
                    <a:pt x="360" y="566"/>
                  </a:lnTo>
                  <a:lnTo>
                    <a:pt x="142" y="426"/>
                  </a:lnTo>
                  <a:lnTo>
                    <a:pt x="134" y="440"/>
                  </a:lnTo>
                  <a:lnTo>
                    <a:pt x="326" y="574"/>
                  </a:lnTo>
                  <a:lnTo>
                    <a:pt x="136" y="616"/>
                  </a:lnTo>
                  <a:lnTo>
                    <a:pt x="44" y="556"/>
                  </a:lnTo>
                  <a:lnTo>
                    <a:pt x="38" y="566"/>
                  </a:lnTo>
                  <a:lnTo>
                    <a:pt x="114" y="620"/>
                  </a:lnTo>
                  <a:lnTo>
                    <a:pt x="0" y="646"/>
                  </a:lnTo>
                  <a:lnTo>
                    <a:pt x="0" y="650"/>
                  </a:lnTo>
                  <a:lnTo>
                    <a:pt x="2" y="664"/>
                  </a:lnTo>
                  <a:lnTo>
                    <a:pt x="124" y="644"/>
                  </a:lnTo>
                  <a:lnTo>
                    <a:pt x="68" y="728"/>
                  </a:lnTo>
                  <a:lnTo>
                    <a:pt x="80" y="736"/>
                  </a:lnTo>
                  <a:lnTo>
                    <a:pt x="146" y="640"/>
                  </a:lnTo>
                  <a:lnTo>
                    <a:pt x="334" y="606"/>
                  </a:lnTo>
                  <a:lnTo>
                    <a:pt x="246" y="744"/>
                  </a:lnTo>
                  <a:lnTo>
                    <a:pt x="268" y="744"/>
                  </a:lnTo>
                  <a:lnTo>
                    <a:pt x="370" y="600"/>
                  </a:lnTo>
                  <a:lnTo>
                    <a:pt x="422" y="592"/>
                  </a:lnTo>
                  <a:lnTo>
                    <a:pt x="422" y="592"/>
                  </a:lnTo>
                  <a:lnTo>
                    <a:pt x="432" y="612"/>
                  </a:lnTo>
                  <a:lnTo>
                    <a:pt x="446" y="632"/>
                  </a:lnTo>
                  <a:lnTo>
                    <a:pt x="446" y="632"/>
                  </a:lnTo>
                  <a:lnTo>
                    <a:pt x="458" y="644"/>
                  </a:lnTo>
                  <a:lnTo>
                    <a:pt x="470" y="652"/>
                  </a:lnTo>
                  <a:lnTo>
                    <a:pt x="482" y="660"/>
                  </a:lnTo>
                  <a:lnTo>
                    <a:pt x="496" y="668"/>
                  </a:lnTo>
                  <a:lnTo>
                    <a:pt x="480" y="720"/>
                  </a:lnTo>
                  <a:lnTo>
                    <a:pt x="434" y="744"/>
                  </a:lnTo>
                  <a:lnTo>
                    <a:pt x="520" y="744"/>
                  </a:lnTo>
                  <a:lnTo>
                    <a:pt x="514" y="728"/>
                  </a:lnTo>
                  <a:lnTo>
                    <a:pt x="532" y="676"/>
                  </a:lnTo>
                  <a:lnTo>
                    <a:pt x="532" y="676"/>
                  </a:lnTo>
                  <a:lnTo>
                    <a:pt x="546" y="678"/>
                  </a:lnTo>
                  <a:lnTo>
                    <a:pt x="558" y="676"/>
                  </a:lnTo>
                  <a:lnTo>
                    <a:pt x="572" y="674"/>
                  </a:lnTo>
                  <a:lnTo>
                    <a:pt x="584" y="672"/>
                  </a:lnTo>
                  <a:lnTo>
                    <a:pt x="596" y="668"/>
                  </a:lnTo>
                  <a:lnTo>
                    <a:pt x="608" y="662"/>
                  </a:lnTo>
                  <a:lnTo>
                    <a:pt x="620" y="656"/>
                  </a:lnTo>
                  <a:lnTo>
                    <a:pt x="632" y="648"/>
                  </a:lnTo>
                  <a:lnTo>
                    <a:pt x="672" y="692"/>
                  </a:lnTo>
                  <a:lnTo>
                    <a:pt x="670" y="744"/>
                  </a:lnTo>
                  <a:lnTo>
                    <a:pt x="692" y="744"/>
                  </a:lnTo>
                  <a:lnTo>
                    <a:pt x="696" y="718"/>
                  </a:lnTo>
                  <a:lnTo>
                    <a:pt x="720" y="744"/>
                  </a:lnTo>
                  <a:lnTo>
                    <a:pt x="762" y="744"/>
                  </a:lnTo>
                  <a:lnTo>
                    <a:pt x="720" y="696"/>
                  </a:lnTo>
                  <a:lnTo>
                    <a:pt x="934" y="706"/>
                  </a:lnTo>
                  <a:lnTo>
                    <a:pt x="934" y="690"/>
                  </a:lnTo>
                  <a:lnTo>
                    <a:pt x="696" y="668"/>
                  </a:lnTo>
                  <a:lnTo>
                    <a:pt x="656" y="620"/>
                  </a:lnTo>
                  <a:lnTo>
                    <a:pt x="656" y="620"/>
                  </a:lnTo>
                  <a:lnTo>
                    <a:pt x="668" y="598"/>
                  </a:lnTo>
                  <a:lnTo>
                    <a:pt x="676" y="574"/>
                  </a:lnTo>
                  <a:lnTo>
                    <a:pt x="680" y="550"/>
                  </a:lnTo>
                  <a:lnTo>
                    <a:pt x="678" y="526"/>
                  </a:lnTo>
                  <a:lnTo>
                    <a:pt x="746" y="512"/>
                  </a:lnTo>
                  <a:lnTo>
                    <a:pt x="962" y="652"/>
                  </a:lnTo>
                  <a:lnTo>
                    <a:pt x="972" y="640"/>
                  </a:lnTo>
                  <a:lnTo>
                    <a:pt x="778" y="504"/>
                  </a:lnTo>
                  <a:lnTo>
                    <a:pt x="968" y="464"/>
                  </a:lnTo>
                  <a:lnTo>
                    <a:pt x="1060" y="524"/>
                  </a:lnTo>
                  <a:lnTo>
                    <a:pt x="1068" y="512"/>
                  </a:lnTo>
                  <a:lnTo>
                    <a:pt x="990" y="458"/>
                  </a:lnTo>
                  <a:lnTo>
                    <a:pt x="1106" y="434"/>
                  </a:lnTo>
                  <a:lnTo>
                    <a:pt x="1102" y="414"/>
                  </a:lnTo>
                  <a:close/>
                  <a:moveTo>
                    <a:pt x="608" y="614"/>
                  </a:moveTo>
                  <a:lnTo>
                    <a:pt x="608" y="614"/>
                  </a:lnTo>
                  <a:lnTo>
                    <a:pt x="592" y="626"/>
                  </a:lnTo>
                  <a:lnTo>
                    <a:pt x="576" y="632"/>
                  </a:lnTo>
                  <a:lnTo>
                    <a:pt x="558" y="636"/>
                  </a:lnTo>
                  <a:lnTo>
                    <a:pt x="540" y="638"/>
                  </a:lnTo>
                  <a:lnTo>
                    <a:pt x="522" y="634"/>
                  </a:lnTo>
                  <a:lnTo>
                    <a:pt x="506" y="628"/>
                  </a:lnTo>
                  <a:lnTo>
                    <a:pt x="490" y="618"/>
                  </a:lnTo>
                  <a:lnTo>
                    <a:pt x="476" y="606"/>
                  </a:lnTo>
                  <a:lnTo>
                    <a:pt x="476" y="606"/>
                  </a:lnTo>
                  <a:lnTo>
                    <a:pt x="466" y="590"/>
                  </a:lnTo>
                  <a:lnTo>
                    <a:pt x="458" y="574"/>
                  </a:lnTo>
                  <a:lnTo>
                    <a:pt x="454" y="556"/>
                  </a:lnTo>
                  <a:lnTo>
                    <a:pt x="454" y="538"/>
                  </a:lnTo>
                  <a:lnTo>
                    <a:pt x="456" y="520"/>
                  </a:lnTo>
                  <a:lnTo>
                    <a:pt x="464" y="504"/>
                  </a:lnTo>
                  <a:lnTo>
                    <a:pt x="472" y="488"/>
                  </a:lnTo>
                  <a:lnTo>
                    <a:pt x="486" y="474"/>
                  </a:lnTo>
                  <a:lnTo>
                    <a:pt x="486" y="474"/>
                  </a:lnTo>
                  <a:lnTo>
                    <a:pt x="502" y="462"/>
                  </a:lnTo>
                  <a:lnTo>
                    <a:pt x="518" y="456"/>
                  </a:lnTo>
                  <a:lnTo>
                    <a:pt x="536" y="452"/>
                  </a:lnTo>
                  <a:lnTo>
                    <a:pt x="554" y="452"/>
                  </a:lnTo>
                  <a:lnTo>
                    <a:pt x="572" y="454"/>
                  </a:lnTo>
                  <a:lnTo>
                    <a:pt x="588" y="460"/>
                  </a:lnTo>
                  <a:lnTo>
                    <a:pt x="604" y="470"/>
                  </a:lnTo>
                  <a:lnTo>
                    <a:pt x="618" y="482"/>
                  </a:lnTo>
                  <a:lnTo>
                    <a:pt x="618" y="482"/>
                  </a:lnTo>
                  <a:lnTo>
                    <a:pt x="628" y="498"/>
                  </a:lnTo>
                  <a:lnTo>
                    <a:pt x="636" y="516"/>
                  </a:lnTo>
                  <a:lnTo>
                    <a:pt x="640" y="532"/>
                  </a:lnTo>
                  <a:lnTo>
                    <a:pt x="640" y="550"/>
                  </a:lnTo>
                  <a:lnTo>
                    <a:pt x="638" y="568"/>
                  </a:lnTo>
                  <a:lnTo>
                    <a:pt x="630" y="586"/>
                  </a:lnTo>
                  <a:lnTo>
                    <a:pt x="622" y="600"/>
                  </a:lnTo>
                  <a:lnTo>
                    <a:pt x="608" y="614"/>
                  </a:lnTo>
                  <a:lnTo>
                    <a:pt x="608" y="614"/>
                  </a:lnTo>
                  <a:close/>
                </a:path>
              </a:pathLst>
            </a:custGeom>
            <a:solidFill>
              <a:srgbClr val="FEFFFF">
                <a:alpha val="4000"/>
              </a:srgbClr>
            </a:solidFill>
            <a:ln>
              <a:solidFill>
                <a:srgbClr val="FEFFFF">
                  <a:alpha val="13000"/>
                </a:srgbClr>
              </a:solidFill>
            </a:ln>
            <a:effectLst>
              <a:glow rad="101600">
                <a:srgbClr val="FEFFFF">
                  <a:alpha val="13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23" name="Freeform 16"/>
            <p:cNvSpPr>
              <a:spLocks noChangeAspect="1"/>
            </p:cNvSpPr>
            <p:nvPr/>
          </p:nvSpPr>
          <p:spPr bwMode="auto">
            <a:xfrm>
              <a:off x="8126715" y="6307559"/>
              <a:ext cx="976330" cy="550441"/>
            </a:xfrm>
            <a:custGeom>
              <a:avLst/>
              <a:gdLst>
                <a:gd name="T0" fmla="*/ 962 w 972"/>
                <a:gd name="T1" fmla="*/ 344 h 548"/>
                <a:gd name="T2" fmla="*/ 860 w 972"/>
                <a:gd name="T3" fmla="*/ 232 h 548"/>
                <a:gd name="T4" fmla="*/ 972 w 972"/>
                <a:gd name="T5" fmla="*/ 210 h 548"/>
                <a:gd name="T6" fmla="*/ 954 w 972"/>
                <a:gd name="T7" fmla="*/ 122 h 548"/>
                <a:gd name="T8" fmla="*/ 854 w 972"/>
                <a:gd name="T9" fmla="*/ 200 h 548"/>
                <a:gd name="T10" fmla="*/ 834 w 972"/>
                <a:gd name="T11" fmla="*/ 98 h 548"/>
                <a:gd name="T12" fmla="*/ 742 w 972"/>
                <a:gd name="T13" fmla="*/ 320 h 548"/>
                <a:gd name="T14" fmla="*/ 714 w 972"/>
                <a:gd name="T15" fmla="*/ 122 h 548"/>
                <a:gd name="T16" fmla="*/ 636 w 972"/>
                <a:gd name="T17" fmla="*/ 434 h 548"/>
                <a:gd name="T18" fmla="*/ 614 w 972"/>
                <a:gd name="T19" fmla="*/ 422 h 548"/>
                <a:gd name="T20" fmla="*/ 576 w 972"/>
                <a:gd name="T21" fmla="*/ 412 h 548"/>
                <a:gd name="T22" fmla="*/ 552 w 972"/>
                <a:gd name="T23" fmla="*/ 412 h 548"/>
                <a:gd name="T24" fmla="*/ 502 w 972"/>
                <a:gd name="T25" fmla="*/ 312 h 548"/>
                <a:gd name="T26" fmla="*/ 588 w 972"/>
                <a:gd name="T27" fmla="*/ 100 h 548"/>
                <a:gd name="T28" fmla="*/ 440 w 972"/>
                <a:gd name="T29" fmla="*/ 132 h 548"/>
                <a:gd name="T30" fmla="*/ 478 w 972"/>
                <a:gd name="T31" fmla="*/ 24 h 548"/>
                <a:gd name="T32" fmla="*/ 394 w 972"/>
                <a:gd name="T33" fmla="*/ 0 h 548"/>
                <a:gd name="T34" fmla="*/ 410 w 972"/>
                <a:gd name="T35" fmla="*/ 124 h 548"/>
                <a:gd name="T36" fmla="*/ 312 w 972"/>
                <a:gd name="T37" fmla="*/ 88 h 548"/>
                <a:gd name="T38" fmla="*/ 458 w 972"/>
                <a:gd name="T39" fmla="*/ 278 h 548"/>
                <a:gd name="T40" fmla="*/ 272 w 972"/>
                <a:gd name="T41" fmla="*/ 204 h 548"/>
                <a:gd name="T42" fmla="*/ 502 w 972"/>
                <a:gd name="T43" fmla="*/ 426 h 548"/>
                <a:gd name="T44" fmla="*/ 490 w 972"/>
                <a:gd name="T45" fmla="*/ 432 h 548"/>
                <a:gd name="T46" fmla="*/ 470 w 972"/>
                <a:gd name="T47" fmla="*/ 448 h 548"/>
                <a:gd name="T48" fmla="*/ 452 w 972"/>
                <a:gd name="T49" fmla="*/ 468 h 548"/>
                <a:gd name="T50" fmla="*/ 440 w 972"/>
                <a:gd name="T51" fmla="*/ 490 h 548"/>
                <a:gd name="T52" fmla="*/ 332 w 972"/>
                <a:gd name="T53" fmla="*/ 482 h 548"/>
                <a:gd name="T54" fmla="*/ 190 w 972"/>
                <a:gd name="T55" fmla="*/ 302 h 548"/>
                <a:gd name="T56" fmla="*/ 142 w 972"/>
                <a:gd name="T57" fmla="*/ 446 h 548"/>
                <a:gd name="T58" fmla="*/ 70 w 972"/>
                <a:gd name="T59" fmla="*/ 360 h 548"/>
                <a:gd name="T60" fmla="*/ 2 w 972"/>
                <a:gd name="T61" fmla="*/ 420 h 548"/>
                <a:gd name="T62" fmla="*/ 0 w 972"/>
                <a:gd name="T63" fmla="*/ 440 h 548"/>
                <a:gd name="T64" fmla="*/ 34 w 972"/>
                <a:gd name="T65" fmla="*/ 526 h 548"/>
                <a:gd name="T66" fmla="*/ 142 w 972"/>
                <a:gd name="T67" fmla="*/ 472 h 548"/>
                <a:gd name="T68" fmla="*/ 214 w 972"/>
                <a:gd name="T69" fmla="*/ 548 h 548"/>
                <a:gd name="T70" fmla="*/ 310 w 972"/>
                <a:gd name="T71" fmla="*/ 512 h 548"/>
                <a:gd name="T72" fmla="*/ 428 w 972"/>
                <a:gd name="T73" fmla="*/ 538 h 548"/>
                <a:gd name="T74" fmla="*/ 464 w 972"/>
                <a:gd name="T75" fmla="*/ 548 h 548"/>
                <a:gd name="T76" fmla="*/ 466 w 972"/>
                <a:gd name="T77" fmla="*/ 532 h 548"/>
                <a:gd name="T78" fmla="*/ 474 w 972"/>
                <a:gd name="T79" fmla="*/ 504 h 548"/>
                <a:gd name="T80" fmla="*/ 492 w 972"/>
                <a:gd name="T81" fmla="*/ 478 h 548"/>
                <a:gd name="T82" fmla="*/ 516 w 972"/>
                <a:gd name="T83" fmla="*/ 460 h 548"/>
                <a:gd name="T84" fmla="*/ 532 w 972"/>
                <a:gd name="T85" fmla="*/ 454 h 548"/>
                <a:gd name="T86" fmla="*/ 570 w 972"/>
                <a:gd name="T87" fmla="*/ 450 h 548"/>
                <a:gd name="T88" fmla="*/ 606 w 972"/>
                <a:gd name="T89" fmla="*/ 460 h 548"/>
                <a:gd name="T90" fmla="*/ 634 w 972"/>
                <a:gd name="T91" fmla="*/ 482 h 548"/>
                <a:gd name="T92" fmla="*/ 654 w 972"/>
                <a:gd name="T93" fmla="*/ 516 h 548"/>
                <a:gd name="T94" fmla="*/ 658 w 972"/>
                <a:gd name="T95" fmla="*/ 532 h 548"/>
                <a:gd name="T96" fmla="*/ 696 w 972"/>
                <a:gd name="T97" fmla="*/ 548 h 548"/>
                <a:gd name="T98" fmla="*/ 694 w 972"/>
                <a:gd name="T99" fmla="*/ 526 h 548"/>
                <a:gd name="T100" fmla="*/ 690 w 972"/>
                <a:gd name="T101" fmla="*/ 504 h 548"/>
                <a:gd name="T102" fmla="*/ 680 w 972"/>
                <a:gd name="T103" fmla="*/ 480 h 548"/>
                <a:gd name="T104" fmla="*/ 664 w 972"/>
                <a:gd name="T105" fmla="*/ 458 h 548"/>
                <a:gd name="T106" fmla="*/ 962 w 972"/>
                <a:gd name="T107" fmla="*/ 36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2" h="548">
                  <a:moveTo>
                    <a:pt x="962" y="360"/>
                  </a:moveTo>
                  <a:lnTo>
                    <a:pt x="962" y="344"/>
                  </a:lnTo>
                  <a:lnTo>
                    <a:pt x="756" y="352"/>
                  </a:lnTo>
                  <a:lnTo>
                    <a:pt x="860" y="232"/>
                  </a:lnTo>
                  <a:lnTo>
                    <a:pt x="972" y="222"/>
                  </a:lnTo>
                  <a:lnTo>
                    <a:pt x="972" y="210"/>
                  </a:lnTo>
                  <a:lnTo>
                    <a:pt x="874" y="214"/>
                  </a:lnTo>
                  <a:lnTo>
                    <a:pt x="954" y="122"/>
                  </a:lnTo>
                  <a:lnTo>
                    <a:pt x="940" y="108"/>
                  </a:lnTo>
                  <a:lnTo>
                    <a:pt x="854" y="200"/>
                  </a:lnTo>
                  <a:lnTo>
                    <a:pt x="846" y="98"/>
                  </a:lnTo>
                  <a:lnTo>
                    <a:pt x="834" y="98"/>
                  </a:lnTo>
                  <a:lnTo>
                    <a:pt x="838" y="218"/>
                  </a:lnTo>
                  <a:lnTo>
                    <a:pt x="742" y="320"/>
                  </a:lnTo>
                  <a:lnTo>
                    <a:pt x="728" y="122"/>
                  </a:lnTo>
                  <a:lnTo>
                    <a:pt x="714" y="122"/>
                  </a:lnTo>
                  <a:lnTo>
                    <a:pt x="720" y="344"/>
                  </a:lnTo>
                  <a:lnTo>
                    <a:pt x="636" y="434"/>
                  </a:lnTo>
                  <a:lnTo>
                    <a:pt x="636" y="434"/>
                  </a:lnTo>
                  <a:lnTo>
                    <a:pt x="614" y="422"/>
                  </a:lnTo>
                  <a:lnTo>
                    <a:pt x="590" y="414"/>
                  </a:lnTo>
                  <a:lnTo>
                    <a:pt x="576" y="412"/>
                  </a:lnTo>
                  <a:lnTo>
                    <a:pt x="564" y="412"/>
                  </a:lnTo>
                  <a:lnTo>
                    <a:pt x="552" y="412"/>
                  </a:lnTo>
                  <a:lnTo>
                    <a:pt x="538" y="414"/>
                  </a:lnTo>
                  <a:lnTo>
                    <a:pt x="502" y="312"/>
                  </a:lnTo>
                  <a:lnTo>
                    <a:pt x="602" y="108"/>
                  </a:lnTo>
                  <a:lnTo>
                    <a:pt x="588" y="100"/>
                  </a:lnTo>
                  <a:lnTo>
                    <a:pt x="492" y="282"/>
                  </a:lnTo>
                  <a:lnTo>
                    <a:pt x="440" y="132"/>
                  </a:lnTo>
                  <a:lnTo>
                    <a:pt x="488" y="30"/>
                  </a:lnTo>
                  <a:lnTo>
                    <a:pt x="478" y="24"/>
                  </a:lnTo>
                  <a:lnTo>
                    <a:pt x="432" y="112"/>
                  </a:lnTo>
                  <a:lnTo>
                    <a:pt x="394" y="0"/>
                  </a:lnTo>
                  <a:lnTo>
                    <a:pt x="374" y="6"/>
                  </a:lnTo>
                  <a:lnTo>
                    <a:pt x="410" y="124"/>
                  </a:lnTo>
                  <a:lnTo>
                    <a:pt x="318" y="78"/>
                  </a:lnTo>
                  <a:lnTo>
                    <a:pt x="312" y="88"/>
                  </a:lnTo>
                  <a:lnTo>
                    <a:pt x="416" y="144"/>
                  </a:lnTo>
                  <a:lnTo>
                    <a:pt x="458" y="278"/>
                  </a:lnTo>
                  <a:lnTo>
                    <a:pt x="278" y="192"/>
                  </a:lnTo>
                  <a:lnTo>
                    <a:pt x="272" y="204"/>
                  </a:lnTo>
                  <a:lnTo>
                    <a:pt x="466" y="308"/>
                  </a:lnTo>
                  <a:lnTo>
                    <a:pt x="502" y="426"/>
                  </a:lnTo>
                  <a:lnTo>
                    <a:pt x="502" y="426"/>
                  </a:lnTo>
                  <a:lnTo>
                    <a:pt x="490" y="432"/>
                  </a:lnTo>
                  <a:lnTo>
                    <a:pt x="480" y="440"/>
                  </a:lnTo>
                  <a:lnTo>
                    <a:pt x="470" y="448"/>
                  </a:lnTo>
                  <a:lnTo>
                    <a:pt x="460" y="458"/>
                  </a:lnTo>
                  <a:lnTo>
                    <a:pt x="452" y="468"/>
                  </a:lnTo>
                  <a:lnTo>
                    <a:pt x="446" y="478"/>
                  </a:lnTo>
                  <a:lnTo>
                    <a:pt x="440" y="490"/>
                  </a:lnTo>
                  <a:lnTo>
                    <a:pt x="434" y="502"/>
                  </a:lnTo>
                  <a:lnTo>
                    <a:pt x="332" y="482"/>
                  </a:lnTo>
                  <a:lnTo>
                    <a:pt x="202" y="294"/>
                  </a:lnTo>
                  <a:lnTo>
                    <a:pt x="190" y="302"/>
                  </a:lnTo>
                  <a:lnTo>
                    <a:pt x="298" y="476"/>
                  </a:lnTo>
                  <a:lnTo>
                    <a:pt x="142" y="446"/>
                  </a:lnTo>
                  <a:lnTo>
                    <a:pt x="80" y="354"/>
                  </a:lnTo>
                  <a:lnTo>
                    <a:pt x="70" y="360"/>
                  </a:lnTo>
                  <a:lnTo>
                    <a:pt x="120" y="442"/>
                  </a:lnTo>
                  <a:lnTo>
                    <a:pt x="2" y="420"/>
                  </a:lnTo>
                  <a:lnTo>
                    <a:pt x="0" y="426"/>
                  </a:lnTo>
                  <a:lnTo>
                    <a:pt x="0" y="440"/>
                  </a:lnTo>
                  <a:lnTo>
                    <a:pt x="120" y="468"/>
                  </a:lnTo>
                  <a:lnTo>
                    <a:pt x="34" y="526"/>
                  </a:lnTo>
                  <a:lnTo>
                    <a:pt x="40" y="536"/>
                  </a:lnTo>
                  <a:lnTo>
                    <a:pt x="142" y="472"/>
                  </a:lnTo>
                  <a:lnTo>
                    <a:pt x="280" y="504"/>
                  </a:lnTo>
                  <a:lnTo>
                    <a:pt x="214" y="548"/>
                  </a:lnTo>
                  <a:lnTo>
                    <a:pt x="250" y="548"/>
                  </a:lnTo>
                  <a:lnTo>
                    <a:pt x="310" y="512"/>
                  </a:lnTo>
                  <a:lnTo>
                    <a:pt x="428" y="538"/>
                  </a:lnTo>
                  <a:lnTo>
                    <a:pt x="428" y="538"/>
                  </a:lnTo>
                  <a:lnTo>
                    <a:pt x="426" y="548"/>
                  </a:lnTo>
                  <a:lnTo>
                    <a:pt x="464" y="548"/>
                  </a:lnTo>
                  <a:lnTo>
                    <a:pt x="464" y="548"/>
                  </a:lnTo>
                  <a:lnTo>
                    <a:pt x="466" y="532"/>
                  </a:lnTo>
                  <a:lnTo>
                    <a:pt x="468" y="518"/>
                  </a:lnTo>
                  <a:lnTo>
                    <a:pt x="474" y="504"/>
                  </a:lnTo>
                  <a:lnTo>
                    <a:pt x="482" y="490"/>
                  </a:lnTo>
                  <a:lnTo>
                    <a:pt x="492" y="478"/>
                  </a:lnTo>
                  <a:lnTo>
                    <a:pt x="504" y="468"/>
                  </a:lnTo>
                  <a:lnTo>
                    <a:pt x="516" y="460"/>
                  </a:lnTo>
                  <a:lnTo>
                    <a:pt x="532" y="454"/>
                  </a:lnTo>
                  <a:lnTo>
                    <a:pt x="532" y="454"/>
                  </a:lnTo>
                  <a:lnTo>
                    <a:pt x="550" y="450"/>
                  </a:lnTo>
                  <a:lnTo>
                    <a:pt x="570" y="450"/>
                  </a:lnTo>
                  <a:lnTo>
                    <a:pt x="588" y="454"/>
                  </a:lnTo>
                  <a:lnTo>
                    <a:pt x="606" y="460"/>
                  </a:lnTo>
                  <a:lnTo>
                    <a:pt x="622" y="470"/>
                  </a:lnTo>
                  <a:lnTo>
                    <a:pt x="634" y="482"/>
                  </a:lnTo>
                  <a:lnTo>
                    <a:pt x="646" y="498"/>
                  </a:lnTo>
                  <a:lnTo>
                    <a:pt x="654" y="516"/>
                  </a:lnTo>
                  <a:lnTo>
                    <a:pt x="654" y="516"/>
                  </a:lnTo>
                  <a:lnTo>
                    <a:pt x="658" y="532"/>
                  </a:lnTo>
                  <a:lnTo>
                    <a:pt x="658" y="548"/>
                  </a:lnTo>
                  <a:lnTo>
                    <a:pt x="696" y="548"/>
                  </a:lnTo>
                  <a:lnTo>
                    <a:pt x="696" y="548"/>
                  </a:lnTo>
                  <a:lnTo>
                    <a:pt x="694" y="526"/>
                  </a:lnTo>
                  <a:lnTo>
                    <a:pt x="690" y="504"/>
                  </a:lnTo>
                  <a:lnTo>
                    <a:pt x="690" y="504"/>
                  </a:lnTo>
                  <a:lnTo>
                    <a:pt x="686" y="492"/>
                  </a:lnTo>
                  <a:lnTo>
                    <a:pt x="680" y="480"/>
                  </a:lnTo>
                  <a:lnTo>
                    <a:pt x="672" y="470"/>
                  </a:lnTo>
                  <a:lnTo>
                    <a:pt x="664" y="458"/>
                  </a:lnTo>
                  <a:lnTo>
                    <a:pt x="736" y="376"/>
                  </a:lnTo>
                  <a:lnTo>
                    <a:pt x="962" y="360"/>
                  </a:lnTo>
                  <a:close/>
                </a:path>
              </a:pathLst>
            </a:custGeom>
            <a:solidFill>
              <a:srgbClr val="FEFFFF">
                <a:alpha val="7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7E4A59DB-1027-434C-89A9-DF789B466BD4}" type="datetimeFigureOut">
              <a:rPr lang="en-GB" smtClean="0"/>
              <a:t>02/09/2018</a:t>
            </a:fld>
            <a:endParaRPr lang="en-GB"/>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E9305446-7F59-461D-AC24-34940B63A198}" type="slidenum">
              <a:rPr lang="en-GB" smtClean="0"/>
              <a:t>‹#›</a:t>
            </a:fld>
            <a:endParaRPr lang="en-GB"/>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3387" y="260649"/>
            <a:ext cx="4138622" cy="3600399"/>
          </a:xfrm>
        </p:spPr>
        <p:txBody>
          <a:bodyPr>
            <a:normAutofit fontScale="90000"/>
          </a:bodyPr>
          <a:lstStyle/>
          <a:p>
            <a:r>
              <a:rPr lang="en-GB" dirty="0" smtClean="0"/>
              <a:t>Special families: Missionary Kids with autism or other special needs</a:t>
            </a:r>
            <a:endParaRPr lang="en-GB" dirty="0"/>
          </a:p>
        </p:txBody>
      </p:sp>
      <p:sp>
        <p:nvSpPr>
          <p:cNvPr id="3" name="Subtitle 2"/>
          <p:cNvSpPr>
            <a:spLocks noGrp="1"/>
          </p:cNvSpPr>
          <p:nvPr>
            <p:ph type="subTitle" idx="1"/>
          </p:nvPr>
        </p:nvSpPr>
        <p:spPr>
          <a:xfrm>
            <a:off x="467550" y="4149080"/>
            <a:ext cx="7117180" cy="1489720"/>
          </a:xfrm>
        </p:spPr>
        <p:txBody>
          <a:bodyPr>
            <a:normAutofit/>
          </a:bodyPr>
          <a:lstStyle/>
          <a:p>
            <a:r>
              <a:rPr lang="en-GB" dirty="0" smtClean="0"/>
              <a:t>Dr Debbie Hawker</a:t>
            </a:r>
          </a:p>
          <a:p>
            <a:r>
              <a:rPr lang="en-GB" dirty="0" smtClean="0"/>
              <a:t>resilientexpat.co.uk</a:t>
            </a:r>
          </a:p>
          <a:p>
            <a:r>
              <a:rPr lang="en-GB" dirty="0" smtClean="0">
                <a:solidFill>
                  <a:srgbClr val="FF0000"/>
                </a:solidFill>
              </a:rPr>
              <a:t>PLEASE SIT IN LANGUAGE GROUPS FOR DISCUSSION</a:t>
            </a:r>
            <a:endParaRPr lang="en-GB" dirty="0">
              <a:solidFill>
                <a:srgbClr val="FF0000"/>
              </a:solidFill>
            </a:endParaRPr>
          </a:p>
        </p:txBody>
      </p:sp>
      <p:sp>
        <p:nvSpPr>
          <p:cNvPr id="4" name="Title 1"/>
          <p:cNvSpPr txBox="1">
            <a:spLocks/>
          </p:cNvSpPr>
          <p:nvPr/>
        </p:nvSpPr>
        <p:spPr>
          <a:xfrm>
            <a:off x="4569640" y="260648"/>
            <a:ext cx="4138622" cy="3600399"/>
          </a:xfrm>
          <a:prstGeom prst="rect">
            <a:avLst/>
          </a:prstGeom>
        </p:spPr>
        <p:txBody>
          <a:bodyPr vert="horz" lIns="91440" tIns="45720" rIns="91440" bIns="45720" rtlCol="0" anchor="b">
            <a:normAutofit fontScale="90000" lnSpcReduction="10000"/>
          </a:bodyPr>
          <a:lstStyle>
            <a:lvl1pPr algn="l" defTabSz="457200" rtl="0" eaLnBrk="1" latinLnBrk="0" hangingPunct="1">
              <a:spcBef>
                <a:spcPct val="0"/>
              </a:spcBef>
              <a:buNone/>
              <a:defRPr sz="40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US" dirty="0" smtClean="0">
                <a:solidFill>
                  <a:srgbClr val="7030A0"/>
                </a:solidFill>
              </a:rPr>
              <a:t>Familias Especiales: Hijos de Misioneros (Obreros) con autismo u otra necesidades especiales</a:t>
            </a:r>
            <a:endParaRPr lang="es-US" dirty="0">
              <a:solidFill>
                <a:srgbClr val="7030A0"/>
              </a:solidFill>
            </a:endParaRPr>
          </a:p>
        </p:txBody>
      </p:sp>
      <p:sp>
        <p:nvSpPr>
          <p:cNvPr id="5" name="Rectangle 4"/>
          <p:cNvSpPr/>
          <p:nvPr/>
        </p:nvSpPr>
        <p:spPr>
          <a:xfrm>
            <a:off x="4569640" y="4017838"/>
            <a:ext cx="4572000" cy="923330"/>
          </a:xfrm>
          <a:prstGeom prst="rect">
            <a:avLst/>
          </a:prstGeom>
        </p:spPr>
        <p:txBody>
          <a:bodyPr>
            <a:spAutoFit/>
          </a:bodyPr>
          <a:lstStyle/>
          <a:p>
            <a:r>
              <a:rPr lang="es-US" b="1" dirty="0" smtClean="0">
                <a:solidFill>
                  <a:srgbClr val="FFC000"/>
                </a:solidFill>
              </a:rPr>
              <a:t>FAVOR DE SENTARSE EN GRUPOS DEL IDIOMA DE SU CORAZÓN PARA LAS DISCUSIONES</a:t>
            </a:r>
            <a:endParaRPr lang="es-US" b="1" dirty="0">
              <a:solidFill>
                <a:srgbClr val="FFC000"/>
              </a:solidFill>
            </a:endParaRPr>
          </a:p>
        </p:txBody>
      </p:sp>
    </p:spTree>
    <p:extLst>
      <p:ext uri="{BB962C8B-B14F-4D97-AF65-F5344CB8AC3E}">
        <p14:creationId xmlns:p14="http://schemas.microsoft.com/office/powerpoint/2010/main" val="7324245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223" y="225624"/>
            <a:ext cx="4100777" cy="1152129"/>
          </a:xfrm>
        </p:spPr>
        <p:txBody>
          <a:bodyPr/>
          <a:lstStyle/>
          <a:p>
            <a:r>
              <a:rPr lang="en-GB" dirty="0" smtClean="0"/>
              <a:t>Questions</a:t>
            </a:r>
            <a:endParaRPr lang="en-GB" dirty="0"/>
          </a:p>
        </p:txBody>
      </p:sp>
      <p:sp>
        <p:nvSpPr>
          <p:cNvPr id="3" name="Content Placeholder 2"/>
          <p:cNvSpPr>
            <a:spLocks noGrp="1"/>
          </p:cNvSpPr>
          <p:nvPr>
            <p:ph idx="1"/>
          </p:nvPr>
        </p:nvSpPr>
        <p:spPr>
          <a:xfrm>
            <a:off x="471224" y="1017712"/>
            <a:ext cx="4100776" cy="4824537"/>
          </a:xfrm>
        </p:spPr>
        <p:txBody>
          <a:bodyPr>
            <a:normAutofit fontScale="40000" lnSpcReduction="20000"/>
          </a:bodyPr>
          <a:lstStyle/>
          <a:p>
            <a:r>
              <a:rPr lang="en-GB" sz="5000" dirty="0" smtClean="0"/>
              <a:t>Has Evie changed since moving, or usually like this?</a:t>
            </a:r>
          </a:p>
          <a:p>
            <a:r>
              <a:rPr lang="en-GB" sz="5000" dirty="0" smtClean="0"/>
              <a:t>Why dislikes clothes – texture or other reasons?</a:t>
            </a:r>
          </a:p>
          <a:p>
            <a:r>
              <a:rPr lang="en-GB" sz="5000" dirty="0" smtClean="0"/>
              <a:t>How are the other children?</a:t>
            </a:r>
          </a:p>
          <a:p>
            <a:r>
              <a:rPr lang="en-GB" sz="5000" dirty="0" smtClean="0"/>
              <a:t>Resources to help in home country and 3</a:t>
            </a:r>
            <a:r>
              <a:rPr lang="en-GB" sz="5000" baseline="30000" dirty="0" smtClean="0"/>
              <a:t>rd</a:t>
            </a:r>
            <a:r>
              <a:rPr lang="en-GB" sz="5000" dirty="0" smtClean="0"/>
              <a:t> country (including schooling options, healthcare and support)</a:t>
            </a:r>
          </a:p>
          <a:p>
            <a:r>
              <a:rPr lang="en-GB" sz="5000" dirty="0" smtClean="0"/>
              <a:t>Opinion of each family member</a:t>
            </a:r>
          </a:p>
          <a:p>
            <a:endParaRPr lang="en-GB" dirty="0" smtClean="0"/>
          </a:p>
          <a:p>
            <a:endParaRPr lang="en-GB" dirty="0" smtClean="0"/>
          </a:p>
          <a:p>
            <a:endParaRPr lang="en-GB" dirty="0"/>
          </a:p>
        </p:txBody>
      </p:sp>
      <p:sp>
        <p:nvSpPr>
          <p:cNvPr id="4" name="TextBox 3"/>
          <p:cNvSpPr txBox="1"/>
          <p:nvPr/>
        </p:nvSpPr>
        <p:spPr>
          <a:xfrm>
            <a:off x="4932040" y="432937"/>
            <a:ext cx="3024336" cy="584775"/>
          </a:xfrm>
          <a:prstGeom prst="rect">
            <a:avLst/>
          </a:prstGeom>
          <a:noFill/>
        </p:spPr>
        <p:txBody>
          <a:bodyPr wrap="square" rtlCol="0">
            <a:spAutoFit/>
          </a:bodyPr>
          <a:lstStyle/>
          <a:p>
            <a:r>
              <a:rPr lang="es-US" sz="3200" dirty="0" smtClean="0">
                <a:solidFill>
                  <a:srgbClr val="7030A0"/>
                </a:solidFill>
                <a:latin typeface="+mj-lt"/>
              </a:rPr>
              <a:t>Preguntas</a:t>
            </a:r>
            <a:endParaRPr lang="es-US" sz="3200" dirty="0">
              <a:solidFill>
                <a:srgbClr val="7030A0"/>
              </a:solidFill>
              <a:latin typeface="+mj-lt"/>
            </a:endParaRPr>
          </a:p>
        </p:txBody>
      </p:sp>
      <p:sp>
        <p:nvSpPr>
          <p:cNvPr id="5" name="TextBox 4"/>
          <p:cNvSpPr txBox="1"/>
          <p:nvPr/>
        </p:nvSpPr>
        <p:spPr>
          <a:xfrm>
            <a:off x="4572000" y="1188035"/>
            <a:ext cx="4427984" cy="4401205"/>
          </a:xfrm>
          <a:prstGeom prst="rect">
            <a:avLst/>
          </a:prstGeom>
          <a:noFill/>
        </p:spPr>
        <p:txBody>
          <a:bodyPr wrap="square" rtlCol="0">
            <a:spAutoFit/>
          </a:bodyPr>
          <a:lstStyle/>
          <a:p>
            <a:pPr marL="228600" indent="-228600">
              <a:buFont typeface="Courier New" panose="02070309020205020404" pitchFamily="49" charset="0"/>
              <a:buChar char="o"/>
            </a:pPr>
            <a:r>
              <a:rPr lang="es-US" sz="2000" dirty="0" smtClean="0">
                <a:solidFill>
                  <a:srgbClr val="7030A0"/>
                </a:solidFill>
              </a:rPr>
              <a:t>¿Ha cambiado </a:t>
            </a:r>
            <a:r>
              <a:rPr lang="es-US" sz="2000" dirty="0" err="1" smtClean="0">
                <a:solidFill>
                  <a:srgbClr val="7030A0"/>
                </a:solidFill>
              </a:rPr>
              <a:t>Evie</a:t>
            </a:r>
            <a:r>
              <a:rPr lang="es-US" sz="2000" dirty="0" smtClean="0">
                <a:solidFill>
                  <a:srgbClr val="7030A0"/>
                </a:solidFill>
              </a:rPr>
              <a:t> desde que se movió, o ella es generalmente así?</a:t>
            </a:r>
            <a:endParaRPr lang="es-US" sz="800" dirty="0" smtClean="0">
              <a:solidFill>
                <a:srgbClr val="7030A0"/>
              </a:solidFill>
            </a:endParaRPr>
          </a:p>
          <a:p>
            <a:pPr marL="228600" indent="-228600">
              <a:buFont typeface="Courier New" panose="02070309020205020404" pitchFamily="49" charset="0"/>
              <a:buChar char="o"/>
            </a:pPr>
            <a:endParaRPr lang="es-US" sz="400" dirty="0" smtClean="0">
              <a:solidFill>
                <a:srgbClr val="7030A0"/>
              </a:solidFill>
            </a:endParaRPr>
          </a:p>
          <a:p>
            <a:pPr marL="228600" indent="-228600">
              <a:buFont typeface="Courier New" panose="02070309020205020404" pitchFamily="49" charset="0"/>
              <a:buChar char="o"/>
            </a:pPr>
            <a:r>
              <a:rPr lang="es-US" sz="2000" dirty="0" smtClean="0">
                <a:solidFill>
                  <a:srgbClr val="7030A0"/>
                </a:solidFill>
              </a:rPr>
              <a:t>¿Por qué no le gusta la ropa, la textura u otras razones?</a:t>
            </a:r>
            <a:endParaRPr lang="es-US" sz="800" dirty="0" smtClean="0">
              <a:solidFill>
                <a:srgbClr val="7030A0"/>
              </a:solidFill>
            </a:endParaRPr>
          </a:p>
          <a:p>
            <a:pPr marL="228600" indent="-228600">
              <a:buFont typeface="Courier New" panose="02070309020205020404" pitchFamily="49" charset="0"/>
              <a:buChar char="o"/>
            </a:pPr>
            <a:endParaRPr lang="es-US" sz="400" dirty="0" smtClean="0">
              <a:solidFill>
                <a:srgbClr val="7030A0"/>
              </a:solidFill>
            </a:endParaRPr>
          </a:p>
          <a:p>
            <a:pPr marL="228600" indent="-228600">
              <a:buFont typeface="Courier New" panose="02070309020205020404" pitchFamily="49" charset="0"/>
              <a:buChar char="o"/>
            </a:pPr>
            <a:r>
              <a:rPr lang="es-US" sz="2000" dirty="0" smtClean="0">
                <a:solidFill>
                  <a:srgbClr val="7030A0"/>
                </a:solidFill>
              </a:rPr>
              <a:t>¿Cómo están los otros niños?</a:t>
            </a:r>
          </a:p>
          <a:p>
            <a:pPr marL="228600" indent="-228600">
              <a:buFont typeface="Courier New" panose="02070309020205020404" pitchFamily="49" charset="0"/>
              <a:buChar char="o"/>
            </a:pPr>
            <a:endParaRPr lang="es-US" sz="400" dirty="0" smtClean="0">
              <a:solidFill>
                <a:srgbClr val="7030A0"/>
              </a:solidFill>
            </a:endParaRPr>
          </a:p>
          <a:p>
            <a:pPr marL="228600" indent="-228600">
              <a:buFont typeface="Courier New" panose="02070309020205020404" pitchFamily="49" charset="0"/>
              <a:buChar char="o"/>
            </a:pPr>
            <a:r>
              <a:rPr lang="es-US" sz="2000" dirty="0" smtClean="0">
                <a:solidFill>
                  <a:srgbClr val="7030A0"/>
                </a:solidFill>
              </a:rPr>
              <a:t>Los recursos para ayudar en el país de origen y el tercer país (incluidas las opciones de escolaridad, atención médica y apoyo)</a:t>
            </a:r>
          </a:p>
          <a:p>
            <a:pPr marL="228600" indent="-228600">
              <a:buFont typeface="Courier New" panose="02070309020205020404" pitchFamily="49" charset="0"/>
              <a:buChar char="o"/>
            </a:pPr>
            <a:endParaRPr lang="es-US" sz="400" dirty="0" smtClean="0">
              <a:solidFill>
                <a:srgbClr val="7030A0"/>
              </a:solidFill>
            </a:endParaRPr>
          </a:p>
          <a:p>
            <a:pPr marL="228600" indent="-228600">
              <a:buFont typeface="Courier New" panose="02070309020205020404" pitchFamily="49" charset="0"/>
              <a:buChar char="o"/>
            </a:pPr>
            <a:r>
              <a:rPr lang="es-US" sz="2000" dirty="0" smtClean="0">
                <a:solidFill>
                  <a:srgbClr val="7030A0"/>
                </a:solidFill>
              </a:rPr>
              <a:t>Opinión de cada miembro de la familia</a:t>
            </a:r>
          </a:p>
          <a:p>
            <a:pPr marL="228600" indent="-228600">
              <a:buFont typeface="Courier New" panose="02070309020205020404" pitchFamily="49" charset="0"/>
              <a:buChar char="o"/>
            </a:pPr>
            <a:endParaRPr lang="es-US" sz="400" dirty="0" smtClean="0">
              <a:solidFill>
                <a:srgbClr val="7030A0"/>
              </a:solidFill>
            </a:endParaRPr>
          </a:p>
        </p:txBody>
      </p:sp>
    </p:spTree>
    <p:extLst>
      <p:ext uri="{BB962C8B-B14F-4D97-AF65-F5344CB8AC3E}">
        <p14:creationId xmlns:p14="http://schemas.microsoft.com/office/powerpoint/2010/main" val="33842235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6" y="260648"/>
            <a:ext cx="4104455" cy="1152129"/>
          </a:xfrm>
        </p:spPr>
        <p:txBody>
          <a:bodyPr/>
          <a:lstStyle/>
          <a:p>
            <a:r>
              <a:rPr lang="en-GB" dirty="0" smtClean="0"/>
              <a:t>Questions</a:t>
            </a:r>
            <a:endParaRPr lang="en-GB" dirty="0"/>
          </a:p>
        </p:txBody>
      </p:sp>
      <p:sp>
        <p:nvSpPr>
          <p:cNvPr id="3" name="Content Placeholder 2"/>
          <p:cNvSpPr>
            <a:spLocks noGrp="1"/>
          </p:cNvSpPr>
          <p:nvPr>
            <p:ph idx="1"/>
          </p:nvPr>
        </p:nvSpPr>
        <p:spPr>
          <a:xfrm>
            <a:off x="467545" y="1844824"/>
            <a:ext cx="4104456" cy="4079726"/>
          </a:xfrm>
        </p:spPr>
        <p:txBody>
          <a:bodyPr>
            <a:normAutofit/>
          </a:bodyPr>
          <a:lstStyle/>
          <a:p>
            <a:r>
              <a:rPr lang="en-GB" sz="2000" dirty="0" smtClean="0"/>
              <a:t>Has Evie been assessed/ comments from teachers?</a:t>
            </a:r>
          </a:p>
          <a:p>
            <a:r>
              <a:rPr lang="en-GB" sz="2000" dirty="0" smtClean="0"/>
              <a:t>Any other signs (of sensory processing disorder or ASD?)</a:t>
            </a:r>
          </a:p>
          <a:p>
            <a:r>
              <a:rPr lang="en-GB" sz="2000" dirty="0" smtClean="0"/>
              <a:t>Willing and able to have assessment if indicated?</a:t>
            </a:r>
          </a:p>
          <a:p>
            <a:r>
              <a:rPr lang="en-GB" sz="2000" dirty="0" smtClean="0"/>
              <a:t>Ability of parents to cope</a:t>
            </a:r>
          </a:p>
          <a:p>
            <a:endParaRPr lang="en-GB" sz="2000" dirty="0" smtClean="0"/>
          </a:p>
          <a:p>
            <a:endParaRPr lang="en-GB" sz="2000" dirty="0"/>
          </a:p>
        </p:txBody>
      </p:sp>
      <p:sp>
        <p:nvSpPr>
          <p:cNvPr id="4" name="Rectangle 3"/>
          <p:cNvSpPr/>
          <p:nvPr/>
        </p:nvSpPr>
        <p:spPr>
          <a:xfrm>
            <a:off x="4558258" y="1521658"/>
            <a:ext cx="4572000" cy="4247317"/>
          </a:xfrm>
          <a:prstGeom prst="rect">
            <a:avLst/>
          </a:prstGeom>
        </p:spPr>
        <p:txBody>
          <a:bodyPr>
            <a:spAutoFit/>
          </a:bodyPr>
          <a:lstStyle/>
          <a:p>
            <a:pPr marL="228600" indent="-228600">
              <a:buFont typeface="Courier New" panose="02070309020205020404" pitchFamily="49" charset="0"/>
              <a:buChar char="o"/>
            </a:pPr>
            <a:r>
              <a:rPr lang="es-US" sz="2000" dirty="0" smtClean="0">
                <a:solidFill>
                  <a:srgbClr val="7030A0"/>
                </a:solidFill>
              </a:rPr>
              <a:t>¿Ha </a:t>
            </a:r>
            <a:r>
              <a:rPr lang="es-US" sz="2000" dirty="0">
                <a:solidFill>
                  <a:srgbClr val="7030A0"/>
                </a:solidFill>
              </a:rPr>
              <a:t>sido </a:t>
            </a:r>
            <a:r>
              <a:rPr lang="es-US" sz="2000" dirty="0" smtClean="0">
                <a:solidFill>
                  <a:srgbClr val="7030A0"/>
                </a:solidFill>
              </a:rPr>
              <a:t>evaluada </a:t>
            </a:r>
            <a:r>
              <a:rPr lang="es-US" sz="2000" dirty="0" err="1" smtClean="0">
                <a:solidFill>
                  <a:srgbClr val="7030A0"/>
                </a:solidFill>
              </a:rPr>
              <a:t>Evie</a:t>
            </a:r>
            <a:r>
              <a:rPr lang="es-US" sz="2000" dirty="0" smtClean="0">
                <a:solidFill>
                  <a:srgbClr val="7030A0"/>
                </a:solidFill>
              </a:rPr>
              <a:t> / </a:t>
            </a:r>
            <a:r>
              <a:rPr lang="es-US" sz="2000" dirty="0">
                <a:solidFill>
                  <a:srgbClr val="7030A0"/>
                </a:solidFill>
              </a:rPr>
              <a:t>comentarios de los profesores</a:t>
            </a:r>
            <a:r>
              <a:rPr lang="es-US" sz="2000" dirty="0" smtClean="0">
                <a:solidFill>
                  <a:srgbClr val="7030A0"/>
                </a:solidFill>
              </a:rPr>
              <a:t>?</a:t>
            </a:r>
          </a:p>
          <a:p>
            <a:pPr marL="228600" indent="-228600">
              <a:buFont typeface="Courier New" panose="02070309020205020404" pitchFamily="49" charset="0"/>
              <a:buChar char="o"/>
            </a:pPr>
            <a:endParaRPr lang="es-US" sz="500" dirty="0" smtClean="0">
              <a:solidFill>
                <a:srgbClr val="7030A0"/>
              </a:solidFill>
            </a:endParaRPr>
          </a:p>
          <a:p>
            <a:pPr marL="228600" indent="-228600">
              <a:buFont typeface="Courier New" panose="02070309020205020404" pitchFamily="49" charset="0"/>
              <a:buChar char="o"/>
            </a:pPr>
            <a:endParaRPr lang="es-US" sz="500" dirty="0">
              <a:solidFill>
                <a:srgbClr val="7030A0"/>
              </a:solidFill>
            </a:endParaRPr>
          </a:p>
          <a:p>
            <a:pPr marL="228600" indent="-228600">
              <a:buFont typeface="Courier New" panose="02070309020205020404" pitchFamily="49" charset="0"/>
              <a:buChar char="o"/>
            </a:pPr>
            <a:endParaRPr lang="es-US" sz="500" dirty="0" smtClean="0">
              <a:solidFill>
                <a:srgbClr val="7030A0"/>
              </a:solidFill>
            </a:endParaRPr>
          </a:p>
          <a:p>
            <a:pPr marL="228600" indent="-228600">
              <a:buFont typeface="Courier New" panose="02070309020205020404" pitchFamily="49" charset="0"/>
              <a:buChar char="o"/>
            </a:pPr>
            <a:endParaRPr lang="es-US" sz="500" dirty="0" smtClean="0">
              <a:solidFill>
                <a:srgbClr val="7030A0"/>
              </a:solidFill>
            </a:endParaRPr>
          </a:p>
          <a:p>
            <a:pPr marL="228600" indent="-228600">
              <a:buFont typeface="Courier New" panose="02070309020205020404" pitchFamily="49" charset="0"/>
              <a:buChar char="o"/>
            </a:pPr>
            <a:r>
              <a:rPr lang="es-ES" sz="2000" dirty="0">
                <a:solidFill>
                  <a:srgbClr val="7030A0"/>
                </a:solidFill>
              </a:rPr>
              <a:t>¿</a:t>
            </a:r>
            <a:r>
              <a:rPr lang="es-ES" sz="2000" dirty="0" err="1" smtClean="0">
                <a:solidFill>
                  <a:srgbClr val="7030A0"/>
                </a:solidFill>
              </a:rPr>
              <a:t>Algúna</a:t>
            </a:r>
            <a:r>
              <a:rPr lang="es-ES" sz="2000" dirty="0" smtClean="0">
                <a:solidFill>
                  <a:srgbClr val="7030A0"/>
                </a:solidFill>
              </a:rPr>
              <a:t> otra señal </a:t>
            </a:r>
            <a:r>
              <a:rPr lang="es-ES" sz="2000" dirty="0">
                <a:solidFill>
                  <a:srgbClr val="7030A0"/>
                </a:solidFill>
              </a:rPr>
              <a:t>(de trastorno del procesamiento sensorial o </a:t>
            </a:r>
            <a:r>
              <a:rPr lang="es-ES" sz="2000" dirty="0" smtClean="0">
                <a:solidFill>
                  <a:srgbClr val="7030A0"/>
                </a:solidFill>
              </a:rPr>
              <a:t>TEA -Trastorno </a:t>
            </a:r>
            <a:r>
              <a:rPr lang="es-ES" sz="2000" dirty="0">
                <a:solidFill>
                  <a:srgbClr val="7030A0"/>
                </a:solidFill>
              </a:rPr>
              <a:t>del Espectro </a:t>
            </a:r>
            <a:r>
              <a:rPr lang="es-ES" sz="2000" dirty="0" smtClean="0">
                <a:solidFill>
                  <a:srgbClr val="7030A0"/>
                </a:solidFill>
              </a:rPr>
              <a:t>Autista, ASD según sus siglas en inglés?)</a:t>
            </a:r>
          </a:p>
          <a:p>
            <a:pPr marL="228600" indent="-228600">
              <a:buFont typeface="Courier New" panose="02070309020205020404" pitchFamily="49" charset="0"/>
              <a:buChar char="o"/>
            </a:pPr>
            <a:endParaRPr lang="es-ES" sz="500" dirty="0" smtClean="0">
              <a:solidFill>
                <a:srgbClr val="7030A0"/>
              </a:solidFill>
            </a:endParaRPr>
          </a:p>
          <a:p>
            <a:pPr marL="228600" indent="-228600">
              <a:buFont typeface="Courier New" panose="02070309020205020404" pitchFamily="49" charset="0"/>
              <a:buChar char="o"/>
            </a:pPr>
            <a:endParaRPr lang="es-ES" sz="500" dirty="0">
              <a:solidFill>
                <a:srgbClr val="7030A0"/>
              </a:solidFill>
            </a:endParaRPr>
          </a:p>
          <a:p>
            <a:pPr marL="228600" indent="-228600">
              <a:buFont typeface="Courier New" panose="02070309020205020404" pitchFamily="49" charset="0"/>
              <a:buChar char="o"/>
            </a:pPr>
            <a:endParaRPr lang="es-ES" sz="500" dirty="0" smtClean="0">
              <a:solidFill>
                <a:srgbClr val="7030A0"/>
              </a:solidFill>
            </a:endParaRPr>
          </a:p>
          <a:p>
            <a:pPr marL="228600" indent="-228600">
              <a:buFont typeface="Courier New" panose="02070309020205020404" pitchFamily="49" charset="0"/>
              <a:buChar char="o"/>
            </a:pPr>
            <a:r>
              <a:rPr lang="es-ES" sz="2000" dirty="0" smtClean="0">
                <a:solidFill>
                  <a:srgbClr val="7030A0"/>
                </a:solidFill>
              </a:rPr>
              <a:t>¿</a:t>
            </a:r>
            <a:r>
              <a:rPr lang="es-ES" sz="2000" dirty="0">
                <a:solidFill>
                  <a:srgbClr val="7030A0"/>
                </a:solidFill>
              </a:rPr>
              <a:t>Dispuesto y capaz de tener una evaluación </a:t>
            </a:r>
            <a:r>
              <a:rPr lang="es-ES" sz="2000" dirty="0" smtClean="0">
                <a:solidFill>
                  <a:srgbClr val="7030A0"/>
                </a:solidFill>
              </a:rPr>
              <a:t>si está </a:t>
            </a:r>
            <a:r>
              <a:rPr lang="es-ES" sz="2000" dirty="0">
                <a:solidFill>
                  <a:srgbClr val="7030A0"/>
                </a:solidFill>
              </a:rPr>
              <a:t>indicado</a:t>
            </a:r>
            <a:r>
              <a:rPr lang="es-ES" sz="2000" dirty="0" smtClean="0">
                <a:solidFill>
                  <a:srgbClr val="7030A0"/>
                </a:solidFill>
              </a:rPr>
              <a:t>?</a:t>
            </a:r>
          </a:p>
          <a:p>
            <a:pPr marL="228600" indent="-228600">
              <a:buFont typeface="Courier New" panose="02070309020205020404" pitchFamily="49" charset="0"/>
              <a:buChar char="o"/>
            </a:pPr>
            <a:endParaRPr lang="es-ES" sz="500" dirty="0" smtClean="0">
              <a:solidFill>
                <a:srgbClr val="7030A0"/>
              </a:solidFill>
            </a:endParaRPr>
          </a:p>
          <a:p>
            <a:pPr marL="228600" indent="-228600">
              <a:buFont typeface="Courier New" panose="02070309020205020404" pitchFamily="49" charset="0"/>
              <a:buChar char="o"/>
            </a:pPr>
            <a:endParaRPr lang="es-ES" sz="500" dirty="0">
              <a:solidFill>
                <a:srgbClr val="7030A0"/>
              </a:solidFill>
            </a:endParaRPr>
          </a:p>
          <a:p>
            <a:pPr marL="228600" indent="-228600">
              <a:buFont typeface="Courier New" panose="02070309020205020404" pitchFamily="49" charset="0"/>
              <a:buChar char="o"/>
            </a:pPr>
            <a:endParaRPr lang="es-ES" sz="500" dirty="0">
              <a:solidFill>
                <a:srgbClr val="7030A0"/>
              </a:solidFill>
            </a:endParaRPr>
          </a:p>
          <a:p>
            <a:pPr marL="228600" indent="-228600">
              <a:buFont typeface="Courier New" panose="02070309020205020404" pitchFamily="49" charset="0"/>
              <a:buChar char="o"/>
            </a:pPr>
            <a:r>
              <a:rPr lang="es-ES" sz="2000" dirty="0">
                <a:solidFill>
                  <a:srgbClr val="7030A0"/>
                </a:solidFill>
              </a:rPr>
              <a:t>Habilidad de los padres para </a:t>
            </a:r>
            <a:r>
              <a:rPr lang="es-ES" sz="2000" dirty="0" smtClean="0">
                <a:solidFill>
                  <a:srgbClr val="7030A0"/>
                </a:solidFill>
              </a:rPr>
              <a:t>hacerle frente a la situación</a:t>
            </a:r>
          </a:p>
        </p:txBody>
      </p:sp>
      <p:sp>
        <p:nvSpPr>
          <p:cNvPr id="5" name="TextBox 4"/>
          <p:cNvSpPr txBox="1"/>
          <p:nvPr/>
        </p:nvSpPr>
        <p:spPr>
          <a:xfrm>
            <a:off x="4932040" y="432937"/>
            <a:ext cx="3024336" cy="584775"/>
          </a:xfrm>
          <a:prstGeom prst="rect">
            <a:avLst/>
          </a:prstGeom>
          <a:noFill/>
        </p:spPr>
        <p:txBody>
          <a:bodyPr wrap="square" rtlCol="0">
            <a:spAutoFit/>
          </a:bodyPr>
          <a:lstStyle/>
          <a:p>
            <a:r>
              <a:rPr lang="es-US" sz="3200" dirty="0" smtClean="0">
                <a:solidFill>
                  <a:srgbClr val="7030A0"/>
                </a:solidFill>
                <a:latin typeface="+mj-lt"/>
              </a:rPr>
              <a:t>Preguntas</a:t>
            </a:r>
            <a:endParaRPr lang="es-US" sz="3200" dirty="0">
              <a:solidFill>
                <a:srgbClr val="7030A0"/>
              </a:solidFill>
              <a:latin typeface="+mj-lt"/>
            </a:endParaRPr>
          </a:p>
        </p:txBody>
      </p:sp>
    </p:spTree>
    <p:extLst>
      <p:ext uri="{BB962C8B-B14F-4D97-AF65-F5344CB8AC3E}">
        <p14:creationId xmlns:p14="http://schemas.microsoft.com/office/powerpoint/2010/main" val="30183112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 What do you know about autistic spectrum disorder?</a:t>
            </a:r>
            <a:br>
              <a:rPr lang="en-GB" dirty="0" smtClean="0"/>
            </a:br>
            <a:r>
              <a:rPr lang="en-GB" dirty="0" smtClean="0"/>
              <a:t>Which child might have ASD?</a:t>
            </a:r>
            <a:endParaRPr lang="en-GB" dirty="0"/>
          </a:p>
        </p:txBody>
      </p:sp>
      <p:sp>
        <p:nvSpPr>
          <p:cNvPr id="3" name="Content Placeholder 2"/>
          <p:cNvSpPr>
            <a:spLocks noGrp="1"/>
          </p:cNvSpPr>
          <p:nvPr>
            <p:ph idx="1"/>
          </p:nvPr>
        </p:nvSpPr>
        <p:spPr/>
        <p:txBody>
          <a:bodyPr/>
          <a:lstStyle/>
          <a:p>
            <a:pPr marL="0" indent="0">
              <a:buNone/>
            </a:pPr>
            <a:r>
              <a:rPr lang="en-GB" dirty="0" smtClean="0"/>
              <a:t> </a:t>
            </a:r>
            <a:endParaRPr lang="en-GB" dirty="0"/>
          </a:p>
        </p:txBody>
      </p:sp>
      <p:pic>
        <p:nvPicPr>
          <p:cNvPr id="4" name="Picture 2" descr="C:\Users\Debs\AppData\Local\Microsoft\Windows\Temporary Internet Files\Content.IE5\JA91ZS5O\CartoonKids[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6591" y="1807361"/>
            <a:ext cx="6690777" cy="347472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9512" y="5281130"/>
            <a:ext cx="8784976" cy="1384995"/>
          </a:xfrm>
          <a:prstGeom prst="rect">
            <a:avLst/>
          </a:prstGeom>
          <a:noFill/>
        </p:spPr>
        <p:txBody>
          <a:bodyPr wrap="square" rtlCol="0">
            <a:spAutoFit/>
          </a:bodyPr>
          <a:lstStyle/>
          <a:p>
            <a:r>
              <a:rPr lang="es-ES" sz="2800" dirty="0">
                <a:solidFill>
                  <a:srgbClr val="7030A0"/>
                </a:solidFill>
                <a:latin typeface="+mj-lt"/>
              </a:rPr>
              <a:t>Discuta: ¿Qué sabe usted sobre el trastorno del espectro </a:t>
            </a:r>
            <a:r>
              <a:rPr lang="es-ES" sz="2800" dirty="0" smtClean="0">
                <a:solidFill>
                  <a:srgbClr val="7030A0"/>
                </a:solidFill>
                <a:latin typeface="+mj-lt"/>
              </a:rPr>
              <a:t>autista (TEA)? </a:t>
            </a:r>
            <a:r>
              <a:rPr lang="es-ES" sz="2800" dirty="0">
                <a:solidFill>
                  <a:srgbClr val="7030A0"/>
                </a:solidFill>
                <a:latin typeface="+mj-lt"/>
              </a:rPr>
              <a:t>¿Qué niño podría tener </a:t>
            </a:r>
            <a:r>
              <a:rPr lang="es-ES" sz="2800" dirty="0" smtClean="0">
                <a:solidFill>
                  <a:srgbClr val="7030A0"/>
                </a:solidFill>
                <a:latin typeface="+mj-lt"/>
              </a:rPr>
              <a:t>TEA (ASD, según sus siglas en ingl</a:t>
            </a:r>
            <a:r>
              <a:rPr lang="es-ES" sz="2800" dirty="0">
                <a:solidFill>
                  <a:srgbClr val="7030A0"/>
                </a:solidFill>
              </a:rPr>
              <a:t>é</a:t>
            </a:r>
            <a:r>
              <a:rPr lang="es-ES" sz="2800" dirty="0" smtClean="0">
                <a:solidFill>
                  <a:srgbClr val="7030A0"/>
                </a:solidFill>
                <a:latin typeface="+mj-lt"/>
              </a:rPr>
              <a:t>s)?</a:t>
            </a:r>
            <a:endParaRPr lang="en-US" sz="2800" dirty="0">
              <a:solidFill>
                <a:srgbClr val="7030A0"/>
              </a:solidFill>
              <a:latin typeface="+mj-lt"/>
            </a:endParaRPr>
          </a:p>
        </p:txBody>
      </p:sp>
    </p:spTree>
    <p:extLst>
      <p:ext uri="{BB962C8B-B14F-4D97-AF65-F5344CB8AC3E}">
        <p14:creationId xmlns:p14="http://schemas.microsoft.com/office/powerpoint/2010/main" val="11301207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sp>
        <p:nvSpPr>
          <p:cNvPr id="3" name="Content Placeholder 2"/>
          <p:cNvSpPr>
            <a:spLocks noGrp="1"/>
          </p:cNvSpPr>
          <p:nvPr>
            <p:ph idx="1"/>
          </p:nvPr>
        </p:nvSpPr>
        <p:spPr/>
        <p:txBody>
          <a:bodyPr/>
          <a:lstStyle/>
          <a:p>
            <a:pPr marL="0" indent="0">
              <a:buNone/>
            </a:pPr>
            <a:r>
              <a:rPr lang="en-GB" dirty="0" smtClean="0"/>
              <a:t> </a:t>
            </a:r>
            <a:endParaRPr lang="en-GB" dirty="0"/>
          </a:p>
        </p:txBody>
      </p:sp>
      <p:sp>
        <p:nvSpPr>
          <p:cNvPr id="4" name="Title 1"/>
          <p:cNvSpPr txBox="1">
            <a:spLocks/>
          </p:cNvSpPr>
          <p:nvPr/>
        </p:nvSpPr>
        <p:spPr>
          <a:xfrm>
            <a:off x="467544" y="675724"/>
            <a:ext cx="3888432" cy="924475"/>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mtClean="0"/>
              <a:t>Diagnosis</a:t>
            </a:r>
            <a:endParaRPr lang="en-US" dirty="0"/>
          </a:p>
        </p:txBody>
      </p:sp>
      <p:sp>
        <p:nvSpPr>
          <p:cNvPr id="5" name="Content Placeholder 2"/>
          <p:cNvSpPr txBox="1">
            <a:spLocks/>
          </p:cNvSpPr>
          <p:nvPr/>
        </p:nvSpPr>
        <p:spPr>
          <a:xfrm>
            <a:off x="467545" y="1807361"/>
            <a:ext cx="3888432" cy="4051437"/>
          </a:xfrm>
          <a:prstGeom prst="rect">
            <a:avLst/>
          </a:prstGeom>
        </p:spPr>
        <p:txBody>
          <a:bodyPr vert="horz" lIns="91440" tIns="45720" rIns="91440" bIns="45720" rtlCol="0" anchor="ctr">
            <a:normAutofit fontScale="92500"/>
          </a:bodyPr>
          <a:lst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r>
              <a:rPr lang="en-US" sz="2800" smtClean="0"/>
              <a:t>First check hearing and sight</a:t>
            </a:r>
          </a:p>
          <a:p>
            <a:r>
              <a:rPr lang="en-US" sz="2800" smtClean="0"/>
              <a:t>Diagnosis may take over a year, with a multi-disciplinary team (e.g. OT, physiotherapist, speech therapist, paediatrican)</a:t>
            </a:r>
            <a:endParaRPr lang="en-US" sz="2800" dirty="0"/>
          </a:p>
        </p:txBody>
      </p:sp>
      <p:sp>
        <p:nvSpPr>
          <p:cNvPr id="6" name="TextBox 5"/>
          <p:cNvSpPr txBox="1"/>
          <p:nvPr/>
        </p:nvSpPr>
        <p:spPr>
          <a:xfrm>
            <a:off x="4788022" y="1824873"/>
            <a:ext cx="3960441" cy="4955203"/>
          </a:xfrm>
          <a:prstGeom prst="rect">
            <a:avLst/>
          </a:prstGeom>
          <a:noFill/>
        </p:spPr>
        <p:txBody>
          <a:bodyPr wrap="square" rtlCol="0">
            <a:spAutoFit/>
          </a:bodyPr>
          <a:lstStyle/>
          <a:p>
            <a:pPr marL="228600" indent="-228600">
              <a:buFont typeface="Courier New" panose="02070309020205020404" pitchFamily="49" charset="0"/>
              <a:buChar char="o"/>
            </a:pPr>
            <a:r>
              <a:rPr lang="es-ES" sz="2600" dirty="0" smtClean="0">
                <a:solidFill>
                  <a:srgbClr val="7030A0"/>
                </a:solidFill>
              </a:rPr>
              <a:t>Primero </a:t>
            </a:r>
            <a:r>
              <a:rPr lang="es-ES" sz="2600" dirty="0">
                <a:solidFill>
                  <a:srgbClr val="7030A0"/>
                </a:solidFill>
              </a:rPr>
              <a:t>revise la audición y la </a:t>
            </a:r>
            <a:r>
              <a:rPr lang="es-ES" sz="2600" dirty="0" smtClean="0">
                <a:solidFill>
                  <a:srgbClr val="7030A0"/>
                </a:solidFill>
              </a:rPr>
              <a:t>vista</a:t>
            </a:r>
          </a:p>
          <a:p>
            <a:pPr marL="228600" indent="-228600">
              <a:buFont typeface="Courier New" panose="02070309020205020404" pitchFamily="49" charset="0"/>
              <a:buChar char="o"/>
            </a:pPr>
            <a:endParaRPr lang="es-ES" sz="400" dirty="0">
              <a:solidFill>
                <a:srgbClr val="7030A0"/>
              </a:solidFill>
            </a:endParaRPr>
          </a:p>
          <a:p>
            <a:pPr marL="228600" indent="-228600">
              <a:buFont typeface="Courier New" panose="02070309020205020404" pitchFamily="49" charset="0"/>
              <a:buChar char="o"/>
            </a:pPr>
            <a:r>
              <a:rPr lang="es-ES" sz="2600" dirty="0">
                <a:solidFill>
                  <a:srgbClr val="7030A0"/>
                </a:solidFill>
              </a:rPr>
              <a:t>El diagnóstico puede demorar más de un año, con un equipo multidisciplinario (por ejemplo, terapeuta ocupacional, fisioterapeuta, terapeuta del habla, pediatra)</a:t>
            </a:r>
            <a:endParaRPr lang="en-US" sz="2600" dirty="0">
              <a:solidFill>
                <a:srgbClr val="7030A0"/>
              </a:solidFill>
            </a:endParaRPr>
          </a:p>
        </p:txBody>
      </p:sp>
      <p:sp>
        <p:nvSpPr>
          <p:cNvPr id="7" name="Rectangle 6"/>
          <p:cNvSpPr/>
          <p:nvPr/>
        </p:nvSpPr>
        <p:spPr>
          <a:xfrm>
            <a:off x="4788023" y="845573"/>
            <a:ext cx="2573140" cy="584775"/>
          </a:xfrm>
          <a:prstGeom prst="rect">
            <a:avLst/>
          </a:prstGeom>
        </p:spPr>
        <p:txBody>
          <a:bodyPr wrap="none">
            <a:spAutoFit/>
          </a:bodyPr>
          <a:lstStyle/>
          <a:p>
            <a:r>
              <a:rPr lang="es-ES" sz="3200" dirty="0">
                <a:solidFill>
                  <a:srgbClr val="7030A0"/>
                </a:solidFill>
                <a:latin typeface="+mj-lt"/>
              </a:rPr>
              <a:t>Diagnóstico</a:t>
            </a:r>
          </a:p>
        </p:txBody>
      </p:sp>
    </p:spTree>
    <p:extLst>
      <p:ext uri="{BB962C8B-B14F-4D97-AF65-F5344CB8AC3E}">
        <p14:creationId xmlns:p14="http://schemas.microsoft.com/office/powerpoint/2010/main" val="40268960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sp>
        <p:nvSpPr>
          <p:cNvPr id="4" name="Title 1"/>
          <p:cNvSpPr txBox="1">
            <a:spLocks/>
          </p:cNvSpPr>
          <p:nvPr/>
        </p:nvSpPr>
        <p:spPr>
          <a:xfrm>
            <a:off x="378972" y="665948"/>
            <a:ext cx="3886200" cy="1141413"/>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800" dirty="0" smtClean="0"/>
              <a:t>Example ASD diagnosis: From early development impairment due to</a:t>
            </a:r>
            <a:endParaRPr lang="en-GB" sz="2800" dirty="0"/>
          </a:p>
        </p:txBody>
      </p:sp>
      <p:sp>
        <p:nvSpPr>
          <p:cNvPr id="5" name="Content Placeholder 2"/>
          <p:cNvSpPr txBox="1">
            <a:spLocks/>
          </p:cNvSpPr>
          <p:nvPr/>
        </p:nvSpPr>
        <p:spPr>
          <a:xfrm>
            <a:off x="378973" y="2204864"/>
            <a:ext cx="4193028" cy="4113213"/>
          </a:xfrm>
          <a:prstGeom prst="rect">
            <a:avLst/>
          </a:prstGeom>
        </p:spPr>
        <p:txBody>
          <a:bodyPr vert="horz" lIns="91440" tIns="45720" rIns="91440" bIns="45720" rtlCol="0" anchor="ctr">
            <a:normAutofit fontScale="77500" lnSpcReduction="20000"/>
          </a:bodyPr>
          <a:lst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pPr marL="514350" indent="-514350">
              <a:buFont typeface="Wingdings 2" charset="2"/>
              <a:buAutoNum type="arabicPeriod"/>
            </a:pPr>
            <a:r>
              <a:rPr lang="en-GB" sz="2800" dirty="0" smtClean="0"/>
              <a:t>Deficits in social communication &amp; interaction (e.g. conversation; eye contact; gestures; imaginative play; making friends; shared emotions)</a:t>
            </a:r>
          </a:p>
          <a:p>
            <a:pPr marL="514350" indent="-514350">
              <a:buFont typeface="Wingdings 2" charset="2"/>
              <a:buAutoNum type="arabicPeriod"/>
            </a:pPr>
            <a:r>
              <a:rPr lang="en-GB" sz="2800" dirty="0" smtClean="0"/>
              <a:t>Restrictive, repetitive behaviour or interests (e.g. routines; dislike change; preoccupation with interests; dislike certain textures)</a:t>
            </a:r>
            <a:endParaRPr lang="en-GB" sz="2800" dirty="0"/>
          </a:p>
        </p:txBody>
      </p:sp>
      <p:sp>
        <p:nvSpPr>
          <p:cNvPr id="7" name="TextBox 6"/>
          <p:cNvSpPr txBox="1"/>
          <p:nvPr/>
        </p:nvSpPr>
        <p:spPr>
          <a:xfrm>
            <a:off x="4572001" y="168465"/>
            <a:ext cx="4571999" cy="1938992"/>
          </a:xfrm>
          <a:prstGeom prst="rect">
            <a:avLst/>
          </a:prstGeom>
          <a:noFill/>
        </p:spPr>
        <p:txBody>
          <a:bodyPr wrap="square" rtlCol="0">
            <a:spAutoFit/>
          </a:bodyPr>
          <a:lstStyle/>
          <a:p>
            <a:r>
              <a:rPr lang="es-ES" sz="2400" dirty="0" smtClean="0">
                <a:solidFill>
                  <a:srgbClr val="7030A0"/>
                </a:solidFill>
                <a:latin typeface="+mj-lt"/>
              </a:rPr>
              <a:t>Ejemplos del diagnóstico del trastorno </a:t>
            </a:r>
            <a:r>
              <a:rPr lang="es-ES" sz="2400" dirty="0">
                <a:solidFill>
                  <a:srgbClr val="7030A0"/>
                </a:solidFill>
                <a:latin typeface="+mj-lt"/>
              </a:rPr>
              <a:t>del espectro </a:t>
            </a:r>
            <a:r>
              <a:rPr lang="es-ES" sz="2400" dirty="0" smtClean="0">
                <a:solidFill>
                  <a:srgbClr val="7030A0"/>
                </a:solidFill>
                <a:latin typeface="+mj-lt"/>
              </a:rPr>
              <a:t>autista (TEA): Desde el deterioro temprano del desarrollo debido a </a:t>
            </a:r>
            <a:endParaRPr lang="en-US" sz="2400" dirty="0">
              <a:solidFill>
                <a:srgbClr val="7030A0"/>
              </a:solidFill>
              <a:latin typeface="+mj-lt"/>
            </a:endParaRPr>
          </a:p>
        </p:txBody>
      </p:sp>
      <p:sp>
        <p:nvSpPr>
          <p:cNvPr id="8" name="Rectangle 7"/>
          <p:cNvSpPr/>
          <p:nvPr/>
        </p:nvSpPr>
        <p:spPr>
          <a:xfrm>
            <a:off x="4571998" y="2060848"/>
            <a:ext cx="4572000" cy="4832092"/>
          </a:xfrm>
          <a:prstGeom prst="rect">
            <a:avLst/>
          </a:prstGeom>
        </p:spPr>
        <p:txBody>
          <a:bodyPr>
            <a:spAutoFit/>
          </a:bodyPr>
          <a:lstStyle/>
          <a:p>
            <a:pPr marL="457200" indent="-457200">
              <a:buFont typeface="+mj-lt"/>
              <a:buAutoNum type="arabicPeriod"/>
            </a:pPr>
            <a:r>
              <a:rPr lang="es-US" sz="2200" dirty="0" smtClean="0">
                <a:solidFill>
                  <a:srgbClr val="7030A0"/>
                </a:solidFill>
              </a:rPr>
              <a:t>Déficits en la comunicación e interacción social (por ejemplo, conversación, contacto visual, gestos, juego imaginativo, hacer amigos, emociones compartidas)</a:t>
            </a:r>
          </a:p>
          <a:p>
            <a:pPr marL="457200" indent="-457200">
              <a:buFont typeface="+mj-lt"/>
              <a:buAutoNum type="arabicPeriod"/>
            </a:pPr>
            <a:r>
              <a:rPr lang="es-US" sz="2200" dirty="0" smtClean="0">
                <a:solidFill>
                  <a:srgbClr val="7030A0"/>
                </a:solidFill>
              </a:rPr>
              <a:t>Comportamientos o intereses restrictivos y repetitivos (por ejemplo, rutinas, no le gusta los cambios, preocupación por los intereses, disgusto de ciertas texturas)</a:t>
            </a:r>
            <a:endParaRPr lang="es-US" sz="2200" dirty="0">
              <a:solidFill>
                <a:srgbClr val="7030A0"/>
              </a:solidFill>
            </a:endParaRPr>
          </a:p>
        </p:txBody>
      </p:sp>
    </p:spTree>
    <p:extLst>
      <p:ext uri="{BB962C8B-B14F-4D97-AF65-F5344CB8AC3E}">
        <p14:creationId xmlns:p14="http://schemas.microsoft.com/office/powerpoint/2010/main" val="7777874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sp>
        <p:nvSpPr>
          <p:cNvPr id="3" name="Content Placeholder 2"/>
          <p:cNvSpPr>
            <a:spLocks noGrp="1"/>
          </p:cNvSpPr>
          <p:nvPr>
            <p:ph idx="1"/>
          </p:nvPr>
        </p:nvSpPr>
        <p:spPr/>
        <p:txBody>
          <a:bodyPr>
            <a:normAutofit lnSpcReduction="10000"/>
          </a:bodyPr>
          <a:lstStyle/>
          <a:p>
            <a:r>
              <a:rPr lang="en-GB" sz="3600" dirty="0"/>
              <a:t>How does the other person think? How does the other person process thoughts?</a:t>
            </a:r>
          </a:p>
          <a:p>
            <a:r>
              <a:rPr lang="en-GB" sz="3600" dirty="0"/>
              <a:t>¿</a:t>
            </a:r>
            <a:r>
              <a:rPr lang="en-GB" sz="3600" dirty="0" err="1"/>
              <a:t>Cómo</a:t>
            </a:r>
            <a:r>
              <a:rPr lang="en-GB" sz="3600" dirty="0"/>
              <a:t> </a:t>
            </a:r>
            <a:r>
              <a:rPr lang="en-GB" sz="3600" dirty="0" err="1"/>
              <a:t>piensa</a:t>
            </a:r>
            <a:r>
              <a:rPr lang="en-GB" sz="3600" dirty="0"/>
              <a:t> la </a:t>
            </a:r>
            <a:r>
              <a:rPr lang="en-GB" sz="3600" dirty="0" err="1"/>
              <a:t>otra</a:t>
            </a:r>
            <a:r>
              <a:rPr lang="en-GB" sz="3600" dirty="0"/>
              <a:t> persona? ¿</a:t>
            </a:r>
            <a:r>
              <a:rPr lang="en-GB" sz="3600" dirty="0" err="1"/>
              <a:t>Cómo</a:t>
            </a:r>
            <a:r>
              <a:rPr lang="en-GB" sz="3600" dirty="0"/>
              <a:t> </a:t>
            </a:r>
            <a:r>
              <a:rPr lang="en-GB" sz="3600" dirty="0" err="1"/>
              <a:t>procesa</a:t>
            </a:r>
            <a:r>
              <a:rPr lang="en-GB" sz="3600" dirty="0"/>
              <a:t> la </a:t>
            </a:r>
            <a:r>
              <a:rPr lang="en-GB" sz="3600" dirty="0" err="1"/>
              <a:t>otra</a:t>
            </a:r>
            <a:r>
              <a:rPr lang="en-GB" sz="3600" dirty="0"/>
              <a:t> persona </a:t>
            </a:r>
            <a:r>
              <a:rPr lang="en-GB" sz="3600" dirty="0" err="1"/>
              <a:t>los</a:t>
            </a:r>
            <a:r>
              <a:rPr lang="en-GB" sz="3600" dirty="0"/>
              <a:t> </a:t>
            </a:r>
            <a:r>
              <a:rPr lang="en-GB" sz="3600" dirty="0" err="1"/>
              <a:t>pensamientos</a:t>
            </a:r>
            <a:r>
              <a:rPr lang="en-GB" sz="3600" dirty="0"/>
              <a:t>?</a:t>
            </a:r>
          </a:p>
          <a:p>
            <a:pPr marL="0" indent="0">
              <a:buNone/>
            </a:pPr>
            <a:endParaRPr lang="en-GB" dirty="0"/>
          </a:p>
        </p:txBody>
      </p:sp>
    </p:spTree>
    <p:extLst>
      <p:ext uri="{BB962C8B-B14F-4D97-AF65-F5344CB8AC3E}">
        <p14:creationId xmlns:p14="http://schemas.microsoft.com/office/powerpoint/2010/main" val="21306991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sp>
        <p:nvSpPr>
          <p:cNvPr id="3" name="Content Placeholder 2"/>
          <p:cNvSpPr>
            <a:spLocks noGrp="1"/>
          </p:cNvSpPr>
          <p:nvPr>
            <p:ph idx="1"/>
          </p:nvPr>
        </p:nvSpPr>
        <p:spPr/>
        <p:txBody>
          <a:bodyPr>
            <a:normAutofit/>
          </a:bodyPr>
          <a:lstStyle/>
          <a:p>
            <a:pPr marL="0" indent="0">
              <a:buNone/>
            </a:pPr>
            <a:r>
              <a:rPr lang="es-ES" sz="2400" b="1" dirty="0" smtClean="0"/>
              <a:t>Teoría </a:t>
            </a:r>
            <a:r>
              <a:rPr lang="es-ES" sz="2400" b="1" dirty="0"/>
              <a:t>de la mente</a:t>
            </a:r>
            <a:r>
              <a:rPr lang="es-ES" sz="2400" dirty="0"/>
              <a:t>, </a:t>
            </a:r>
            <a:endParaRPr lang="es-ES" sz="2400" dirty="0" smtClean="0"/>
          </a:p>
          <a:p>
            <a:pPr marL="0" indent="0">
              <a:buNone/>
            </a:pPr>
            <a:r>
              <a:rPr lang="es-ES" sz="2400" dirty="0" smtClean="0"/>
              <a:t>donde </a:t>
            </a:r>
            <a:r>
              <a:rPr lang="es-ES" sz="2400" dirty="0"/>
              <a:t>se trata de poder </a:t>
            </a:r>
            <a:endParaRPr lang="es-ES" sz="2400" dirty="0" smtClean="0"/>
          </a:p>
          <a:p>
            <a:pPr marL="0" indent="0">
              <a:buNone/>
            </a:pPr>
            <a:r>
              <a:rPr lang="es-ES" sz="2400" dirty="0" smtClean="0"/>
              <a:t>ver </a:t>
            </a:r>
            <a:r>
              <a:rPr lang="es-ES" sz="2400" dirty="0"/>
              <a:t>algo </a:t>
            </a:r>
            <a:r>
              <a:rPr lang="es-ES" sz="2400" dirty="0" smtClean="0"/>
              <a:t>desde </a:t>
            </a:r>
            <a:r>
              <a:rPr lang="es-ES" sz="2400" dirty="0"/>
              <a:t>la </a:t>
            </a:r>
            <a:endParaRPr lang="es-ES" sz="2400" dirty="0" smtClean="0"/>
          </a:p>
          <a:p>
            <a:pPr marL="0" indent="0">
              <a:buNone/>
            </a:pPr>
            <a:r>
              <a:rPr lang="es-ES" sz="2400" dirty="0" smtClean="0"/>
              <a:t>perspectiva </a:t>
            </a:r>
            <a:r>
              <a:rPr lang="es-ES" sz="2400" dirty="0"/>
              <a:t>de la </a:t>
            </a:r>
            <a:endParaRPr lang="es-ES" sz="2400" dirty="0" smtClean="0"/>
          </a:p>
          <a:p>
            <a:pPr marL="0" indent="0">
              <a:buNone/>
            </a:pPr>
            <a:r>
              <a:rPr lang="es-ES" sz="2400" dirty="0" smtClean="0"/>
              <a:t>otra </a:t>
            </a:r>
            <a:r>
              <a:rPr lang="es-ES" sz="2400" dirty="0"/>
              <a:t>persona</a:t>
            </a:r>
            <a:endParaRPr lang="en-GB" sz="2400" dirty="0"/>
          </a:p>
        </p:txBody>
      </p:sp>
      <p:sp>
        <p:nvSpPr>
          <p:cNvPr id="4" name="Title 1"/>
          <p:cNvSpPr txBox="1">
            <a:spLocks/>
          </p:cNvSpPr>
          <p:nvPr/>
        </p:nvSpPr>
        <p:spPr>
          <a:xfrm>
            <a:off x="1009442" y="675724"/>
            <a:ext cx="7125113" cy="924475"/>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smtClean="0"/>
              <a:t>Theory of mind</a:t>
            </a:r>
          </a:p>
        </p:txBody>
      </p:sp>
      <p:sp>
        <p:nvSpPr>
          <p:cNvPr id="5" name="Content Placeholder 2"/>
          <p:cNvSpPr txBox="1">
            <a:spLocks/>
          </p:cNvSpPr>
          <p:nvPr/>
        </p:nvSpPr>
        <p:spPr>
          <a:xfrm>
            <a:off x="1009443" y="1807361"/>
            <a:ext cx="7125112" cy="4051437"/>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pPr marL="0" indent="0">
              <a:buFont typeface="Wingdings 2" charset="2"/>
              <a:buNone/>
            </a:pPr>
            <a:r>
              <a:rPr lang="en-GB" smtClean="0"/>
              <a:t>  </a:t>
            </a:r>
            <a:endParaRPr lang="en-GB" dirty="0"/>
          </a:p>
        </p:txBody>
      </p:sp>
      <p:pic>
        <p:nvPicPr>
          <p:cNvPr id="6" name="Picture 3" descr="C:\Users\Debs\AppData\Local\Microsoft\Windows\Temporary Internet Files\Content.IE5\B5ZOSHEC\sally-anne-false-belief-test-412x64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755207"/>
            <a:ext cx="39243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63380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sp>
        <p:nvSpPr>
          <p:cNvPr id="3" name="Content Placeholder 2"/>
          <p:cNvSpPr>
            <a:spLocks noGrp="1"/>
          </p:cNvSpPr>
          <p:nvPr>
            <p:ph idx="1"/>
          </p:nvPr>
        </p:nvSpPr>
        <p:spPr/>
        <p:txBody>
          <a:bodyPr/>
          <a:lstStyle/>
          <a:p>
            <a:pPr marL="0" indent="0">
              <a:buNone/>
            </a:pPr>
            <a:r>
              <a:rPr lang="en-GB" dirty="0" smtClean="0"/>
              <a:t>  </a:t>
            </a:r>
            <a:endParaRPr lang="en-GB" dirty="0"/>
          </a:p>
        </p:txBody>
      </p:sp>
      <p:sp>
        <p:nvSpPr>
          <p:cNvPr id="4" name="Title 1"/>
          <p:cNvSpPr txBox="1">
            <a:spLocks/>
          </p:cNvSpPr>
          <p:nvPr/>
        </p:nvSpPr>
        <p:spPr>
          <a:xfrm>
            <a:off x="1009442" y="675724"/>
            <a:ext cx="7125113" cy="924475"/>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mtClean="0"/>
              <a:t>   </a:t>
            </a:r>
            <a:endParaRPr lang="en-GB" dirty="0"/>
          </a:p>
        </p:txBody>
      </p:sp>
      <p:sp>
        <p:nvSpPr>
          <p:cNvPr id="5" name="Title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mtClean="0"/>
              <a:t>   </a:t>
            </a:r>
            <a:endParaRPr lang="en-GB" dirty="0"/>
          </a:p>
        </p:txBody>
      </p:sp>
      <p:sp>
        <p:nvSpPr>
          <p:cNvPr id="6" name="Content Placeholder 2"/>
          <p:cNvSpPr txBox="1">
            <a:spLocks/>
          </p:cNvSpPr>
          <p:nvPr/>
        </p:nvSpPr>
        <p:spPr>
          <a:xfrm>
            <a:off x="457200" y="1600200"/>
            <a:ext cx="8229600" cy="4525963"/>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pPr marL="0" indent="0">
              <a:buFont typeface="Wingdings 2" charset="2"/>
              <a:buNone/>
            </a:pPr>
            <a:r>
              <a:rPr lang="en-GB" smtClean="0"/>
              <a:t>  </a:t>
            </a:r>
            <a:endParaRPr lang="en-GB" dirty="0"/>
          </a:p>
        </p:txBody>
      </p:sp>
      <p:sp>
        <p:nvSpPr>
          <p:cNvPr id="7" name="Title 1"/>
          <p:cNvSpPr txBox="1">
            <a:spLocks/>
          </p:cNvSpPr>
          <p:nvPr/>
        </p:nvSpPr>
        <p:spPr>
          <a:xfrm>
            <a:off x="685800" y="609600"/>
            <a:ext cx="7770813" cy="114141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mtClean="0"/>
              <a:t>   </a:t>
            </a:r>
            <a:endParaRPr lang="en-GB" dirty="0"/>
          </a:p>
        </p:txBody>
      </p:sp>
      <p:pic>
        <p:nvPicPr>
          <p:cNvPr id="8" name="Picture 2" descr="No automatic alt text avail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71400"/>
            <a:ext cx="7370468" cy="7416824"/>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3"/>
          <p:cNvSpPr txBox="1">
            <a:spLocks/>
          </p:cNvSpPr>
          <p:nvPr/>
        </p:nvSpPr>
        <p:spPr>
          <a:xfrm>
            <a:off x="685800" y="1981200"/>
            <a:ext cx="7770813" cy="41132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smtClean="0"/>
              <a:t>   </a:t>
            </a:r>
            <a:endParaRPr lang="en-GB" dirty="0"/>
          </a:p>
        </p:txBody>
      </p:sp>
      <p:sp>
        <p:nvSpPr>
          <p:cNvPr id="11" name="Rectangle 10"/>
          <p:cNvSpPr/>
          <p:nvPr/>
        </p:nvSpPr>
        <p:spPr>
          <a:xfrm>
            <a:off x="2301403" y="-59491"/>
            <a:ext cx="3414717" cy="369332"/>
          </a:xfrm>
          <a:prstGeom prst="rect">
            <a:avLst/>
          </a:prstGeom>
          <a:solidFill>
            <a:schemeClr val="tx1"/>
          </a:solidFill>
        </p:spPr>
        <p:txBody>
          <a:bodyPr wrap="none">
            <a:spAutoFit/>
          </a:bodyPr>
          <a:lstStyle/>
          <a:p>
            <a:r>
              <a:rPr lang="es-US" dirty="0">
                <a:solidFill>
                  <a:srgbClr val="7030A0"/>
                </a:solidFill>
              </a:rPr>
              <a:t>Algunas señales de autismo</a:t>
            </a:r>
          </a:p>
        </p:txBody>
      </p:sp>
      <p:sp>
        <p:nvSpPr>
          <p:cNvPr id="12" name="Rectangle 11"/>
          <p:cNvSpPr/>
          <p:nvPr/>
        </p:nvSpPr>
        <p:spPr>
          <a:xfrm>
            <a:off x="455613" y="1292422"/>
            <a:ext cx="1668115" cy="307777"/>
          </a:xfrm>
          <a:prstGeom prst="rect">
            <a:avLst/>
          </a:prstGeom>
          <a:solidFill>
            <a:schemeClr val="tx1"/>
          </a:solidFill>
        </p:spPr>
        <p:txBody>
          <a:bodyPr wrap="square">
            <a:spAutoFit/>
          </a:bodyPr>
          <a:lstStyle/>
          <a:p>
            <a:r>
              <a:rPr lang="es-US" sz="1400" dirty="0" smtClean="0">
                <a:solidFill>
                  <a:srgbClr val="7030A0"/>
                </a:solidFill>
              </a:rPr>
              <a:t>Risa inapropiada</a:t>
            </a:r>
            <a:endParaRPr lang="es-US" sz="1400" dirty="0">
              <a:solidFill>
                <a:srgbClr val="7030A0"/>
              </a:solidFill>
            </a:endParaRPr>
          </a:p>
        </p:txBody>
      </p:sp>
      <p:sp>
        <p:nvSpPr>
          <p:cNvPr id="13" name="Rectangle 12"/>
          <p:cNvSpPr/>
          <p:nvPr/>
        </p:nvSpPr>
        <p:spPr>
          <a:xfrm>
            <a:off x="455613" y="2249169"/>
            <a:ext cx="1668115" cy="523220"/>
          </a:xfrm>
          <a:prstGeom prst="rect">
            <a:avLst/>
          </a:prstGeom>
          <a:solidFill>
            <a:schemeClr val="tx1"/>
          </a:solidFill>
        </p:spPr>
        <p:txBody>
          <a:bodyPr wrap="square">
            <a:spAutoFit/>
          </a:bodyPr>
          <a:lstStyle/>
          <a:p>
            <a:r>
              <a:rPr lang="es-US" sz="1400" dirty="0" smtClean="0">
                <a:solidFill>
                  <a:srgbClr val="7030A0"/>
                </a:solidFill>
              </a:rPr>
              <a:t>Juego sostenido raro</a:t>
            </a:r>
            <a:endParaRPr lang="es-US" sz="1400" dirty="0">
              <a:solidFill>
                <a:srgbClr val="7030A0"/>
              </a:solidFill>
            </a:endParaRPr>
          </a:p>
        </p:txBody>
      </p:sp>
      <p:sp>
        <p:nvSpPr>
          <p:cNvPr id="14" name="Rectangle 13"/>
          <p:cNvSpPr/>
          <p:nvPr/>
        </p:nvSpPr>
        <p:spPr>
          <a:xfrm>
            <a:off x="323529" y="3501008"/>
            <a:ext cx="1800200" cy="461665"/>
          </a:xfrm>
          <a:prstGeom prst="rect">
            <a:avLst/>
          </a:prstGeom>
          <a:solidFill>
            <a:schemeClr val="tx1"/>
          </a:solidFill>
          <a:ln>
            <a:solidFill>
              <a:schemeClr val="tx1"/>
            </a:solidFill>
          </a:ln>
        </p:spPr>
        <p:txBody>
          <a:bodyPr wrap="square">
            <a:spAutoFit/>
          </a:bodyPr>
          <a:lstStyle/>
          <a:p>
            <a:r>
              <a:rPr lang="es-US" sz="1200" dirty="0" smtClean="0">
                <a:solidFill>
                  <a:srgbClr val="7030A0"/>
                </a:solidFill>
              </a:rPr>
              <a:t>Afán </a:t>
            </a:r>
            <a:r>
              <a:rPr lang="es-US" sz="1200" dirty="0">
                <a:solidFill>
                  <a:srgbClr val="7030A0"/>
                </a:solidFill>
              </a:rPr>
              <a:t>inapropiado a los objetos</a:t>
            </a:r>
          </a:p>
        </p:txBody>
      </p:sp>
      <p:sp>
        <p:nvSpPr>
          <p:cNvPr id="15" name="Rectangle 14"/>
          <p:cNvSpPr/>
          <p:nvPr/>
        </p:nvSpPr>
        <p:spPr>
          <a:xfrm>
            <a:off x="33137" y="4804373"/>
            <a:ext cx="2161682" cy="276999"/>
          </a:xfrm>
          <a:prstGeom prst="rect">
            <a:avLst/>
          </a:prstGeom>
          <a:solidFill>
            <a:schemeClr val="tx1"/>
          </a:solidFill>
        </p:spPr>
        <p:txBody>
          <a:bodyPr wrap="none">
            <a:spAutoFit/>
          </a:bodyPr>
          <a:lstStyle/>
          <a:p>
            <a:r>
              <a:rPr lang="es-US" sz="1200" dirty="0" smtClean="0">
                <a:solidFill>
                  <a:srgbClr val="7030A0"/>
                </a:solidFill>
              </a:rPr>
              <a:t>Gira </a:t>
            </a:r>
            <a:r>
              <a:rPr lang="es-US" sz="1200" dirty="0">
                <a:solidFill>
                  <a:srgbClr val="7030A0"/>
                </a:solidFill>
              </a:rPr>
              <a:t>objetos o a si mismo</a:t>
            </a:r>
          </a:p>
        </p:txBody>
      </p:sp>
      <p:sp>
        <p:nvSpPr>
          <p:cNvPr id="16" name="Rectangle 15"/>
          <p:cNvSpPr/>
          <p:nvPr/>
        </p:nvSpPr>
        <p:spPr>
          <a:xfrm>
            <a:off x="214231" y="6212174"/>
            <a:ext cx="2065245" cy="276999"/>
          </a:xfrm>
          <a:prstGeom prst="rect">
            <a:avLst/>
          </a:prstGeom>
          <a:solidFill>
            <a:schemeClr val="tx1"/>
          </a:solidFill>
        </p:spPr>
        <p:txBody>
          <a:bodyPr wrap="none">
            <a:spAutoFit/>
          </a:bodyPr>
          <a:lstStyle/>
          <a:p>
            <a:r>
              <a:rPr lang="es-US" sz="1200" dirty="0" smtClean="0">
                <a:solidFill>
                  <a:srgbClr val="7030A0"/>
                </a:solidFill>
              </a:rPr>
              <a:t>Juego </a:t>
            </a:r>
            <a:r>
              <a:rPr lang="es-US" sz="1200" dirty="0">
                <a:solidFill>
                  <a:srgbClr val="7030A0"/>
                </a:solidFill>
              </a:rPr>
              <a:t>imaginativo pobre</a:t>
            </a:r>
          </a:p>
        </p:txBody>
      </p:sp>
      <p:sp>
        <p:nvSpPr>
          <p:cNvPr id="17" name="Rectangle 16"/>
          <p:cNvSpPr/>
          <p:nvPr/>
        </p:nvSpPr>
        <p:spPr>
          <a:xfrm>
            <a:off x="2679481" y="1140478"/>
            <a:ext cx="1316456" cy="461665"/>
          </a:xfrm>
          <a:prstGeom prst="rect">
            <a:avLst/>
          </a:prstGeom>
          <a:solidFill>
            <a:schemeClr val="tx1"/>
          </a:solidFill>
        </p:spPr>
        <p:txBody>
          <a:bodyPr wrap="square">
            <a:spAutoFit/>
          </a:bodyPr>
          <a:lstStyle/>
          <a:p>
            <a:r>
              <a:rPr lang="es-US" sz="1200" dirty="0" smtClean="0">
                <a:solidFill>
                  <a:srgbClr val="7030A0"/>
                </a:solidFill>
              </a:rPr>
              <a:t>Sin </a:t>
            </a:r>
            <a:r>
              <a:rPr lang="es-US" sz="1200" dirty="0">
                <a:solidFill>
                  <a:srgbClr val="7030A0"/>
                </a:solidFill>
              </a:rPr>
              <a:t>miedo real a los peligros</a:t>
            </a:r>
          </a:p>
        </p:txBody>
      </p:sp>
      <p:sp>
        <p:nvSpPr>
          <p:cNvPr id="18" name="Rectangle 17"/>
          <p:cNvSpPr/>
          <p:nvPr/>
        </p:nvSpPr>
        <p:spPr>
          <a:xfrm>
            <a:off x="2233025" y="2439684"/>
            <a:ext cx="1186847" cy="415498"/>
          </a:xfrm>
          <a:prstGeom prst="rect">
            <a:avLst/>
          </a:prstGeom>
          <a:solidFill>
            <a:schemeClr val="tx1"/>
          </a:solidFill>
        </p:spPr>
        <p:txBody>
          <a:bodyPr wrap="square">
            <a:spAutoFit/>
          </a:bodyPr>
          <a:lstStyle/>
          <a:p>
            <a:r>
              <a:rPr lang="es-US" sz="1050" dirty="0" smtClean="0">
                <a:solidFill>
                  <a:srgbClr val="7030A0"/>
                </a:solidFill>
              </a:rPr>
              <a:t>Puede </a:t>
            </a:r>
            <a:r>
              <a:rPr lang="es-US" sz="1050" dirty="0">
                <a:solidFill>
                  <a:srgbClr val="7030A0"/>
                </a:solidFill>
              </a:rPr>
              <a:t>evitar el contacto visual</a:t>
            </a:r>
          </a:p>
        </p:txBody>
      </p:sp>
      <p:sp>
        <p:nvSpPr>
          <p:cNvPr id="19" name="Rectangle 18"/>
          <p:cNvSpPr/>
          <p:nvPr/>
        </p:nvSpPr>
        <p:spPr>
          <a:xfrm>
            <a:off x="2236473" y="3570486"/>
            <a:ext cx="1186847" cy="415498"/>
          </a:xfrm>
          <a:prstGeom prst="rect">
            <a:avLst/>
          </a:prstGeom>
          <a:solidFill>
            <a:schemeClr val="tx1"/>
          </a:solidFill>
        </p:spPr>
        <p:txBody>
          <a:bodyPr wrap="square">
            <a:spAutoFit/>
          </a:bodyPr>
          <a:lstStyle/>
          <a:p>
            <a:r>
              <a:rPr lang="es-US" sz="1050" dirty="0" smtClean="0">
                <a:solidFill>
                  <a:srgbClr val="7030A0"/>
                </a:solidFill>
              </a:rPr>
              <a:t>Insistencia en la igualdad</a:t>
            </a:r>
            <a:endParaRPr lang="es-US" sz="1050" dirty="0">
              <a:solidFill>
                <a:srgbClr val="7030A0"/>
              </a:solidFill>
            </a:endParaRPr>
          </a:p>
        </p:txBody>
      </p:sp>
      <p:sp>
        <p:nvSpPr>
          <p:cNvPr id="20" name="Rectangle 19"/>
          <p:cNvSpPr/>
          <p:nvPr/>
        </p:nvSpPr>
        <p:spPr>
          <a:xfrm>
            <a:off x="2278374" y="4665874"/>
            <a:ext cx="2149610" cy="415498"/>
          </a:xfrm>
          <a:prstGeom prst="rect">
            <a:avLst/>
          </a:prstGeom>
          <a:solidFill>
            <a:schemeClr val="tx1"/>
          </a:solidFill>
        </p:spPr>
        <p:txBody>
          <a:bodyPr wrap="square">
            <a:spAutoFit/>
          </a:bodyPr>
          <a:lstStyle/>
          <a:p>
            <a:r>
              <a:rPr lang="es-US" sz="1050" dirty="0" smtClean="0">
                <a:solidFill>
                  <a:srgbClr val="7030A0"/>
                </a:solidFill>
              </a:rPr>
              <a:t>Dificultad para interactuar con los demás</a:t>
            </a:r>
            <a:endParaRPr lang="es-US" sz="1050" dirty="0">
              <a:solidFill>
                <a:srgbClr val="7030A0"/>
              </a:solidFill>
            </a:endParaRPr>
          </a:p>
        </p:txBody>
      </p:sp>
      <p:sp>
        <p:nvSpPr>
          <p:cNvPr id="21" name="Rectangle 20"/>
          <p:cNvSpPr/>
          <p:nvPr/>
        </p:nvSpPr>
        <p:spPr>
          <a:xfrm>
            <a:off x="2154310" y="5651049"/>
            <a:ext cx="1265562" cy="415498"/>
          </a:xfrm>
          <a:prstGeom prst="rect">
            <a:avLst/>
          </a:prstGeom>
          <a:solidFill>
            <a:schemeClr val="tx1"/>
          </a:solidFill>
        </p:spPr>
        <p:txBody>
          <a:bodyPr wrap="square">
            <a:spAutoFit/>
          </a:bodyPr>
          <a:lstStyle/>
          <a:p>
            <a:r>
              <a:rPr lang="es-US" sz="900" dirty="0" smtClean="0">
                <a:solidFill>
                  <a:srgbClr val="7030A0"/>
                </a:solidFill>
              </a:rPr>
              <a:t>Rango</a:t>
            </a:r>
            <a:r>
              <a:rPr lang="es-US" sz="1000" dirty="0" smtClean="0">
                <a:solidFill>
                  <a:srgbClr val="7030A0"/>
                </a:solidFill>
              </a:rPr>
              <a:t> limitado de actividades</a:t>
            </a:r>
            <a:endParaRPr lang="es-US" sz="1000" dirty="0">
              <a:solidFill>
                <a:srgbClr val="7030A0"/>
              </a:solidFill>
            </a:endParaRPr>
          </a:p>
        </p:txBody>
      </p:sp>
      <p:sp>
        <p:nvSpPr>
          <p:cNvPr id="22" name="Rectangle 21"/>
          <p:cNvSpPr/>
          <p:nvPr/>
        </p:nvSpPr>
        <p:spPr>
          <a:xfrm>
            <a:off x="1601002" y="6758540"/>
            <a:ext cx="1818870" cy="400110"/>
          </a:xfrm>
          <a:prstGeom prst="rect">
            <a:avLst/>
          </a:prstGeom>
          <a:solidFill>
            <a:schemeClr val="tx1"/>
          </a:solidFill>
        </p:spPr>
        <p:txBody>
          <a:bodyPr wrap="square">
            <a:spAutoFit/>
          </a:bodyPr>
          <a:lstStyle/>
          <a:p>
            <a:r>
              <a:rPr lang="es-US" sz="1000" dirty="0" smtClean="0">
                <a:solidFill>
                  <a:srgbClr val="7030A0"/>
                </a:solidFill>
              </a:rPr>
              <a:t>Sensibilidad sensorial con reacciones extrañas</a:t>
            </a:r>
            <a:endParaRPr lang="es-US" sz="1000" dirty="0">
              <a:solidFill>
                <a:srgbClr val="7030A0"/>
              </a:solidFill>
            </a:endParaRPr>
          </a:p>
        </p:txBody>
      </p:sp>
      <p:sp>
        <p:nvSpPr>
          <p:cNvPr id="23" name="Rectangle 22"/>
          <p:cNvSpPr/>
          <p:nvPr/>
        </p:nvSpPr>
        <p:spPr>
          <a:xfrm>
            <a:off x="4008761" y="991689"/>
            <a:ext cx="1499343" cy="415498"/>
          </a:xfrm>
          <a:prstGeom prst="rect">
            <a:avLst/>
          </a:prstGeom>
          <a:solidFill>
            <a:schemeClr val="tx1"/>
          </a:solidFill>
        </p:spPr>
        <p:txBody>
          <a:bodyPr wrap="square">
            <a:spAutoFit/>
          </a:bodyPr>
          <a:lstStyle/>
          <a:p>
            <a:r>
              <a:rPr lang="es-US" sz="1050" dirty="0">
                <a:solidFill>
                  <a:srgbClr val="7030A0"/>
                </a:solidFill>
              </a:rPr>
              <a:t>I</a:t>
            </a:r>
            <a:r>
              <a:rPr lang="es-US" sz="1050" dirty="0" smtClean="0">
                <a:solidFill>
                  <a:srgbClr val="7030A0"/>
                </a:solidFill>
              </a:rPr>
              <a:t>nsensibilidad aparente al dolor</a:t>
            </a:r>
            <a:endParaRPr lang="es-US" sz="1050" dirty="0">
              <a:solidFill>
                <a:srgbClr val="7030A0"/>
              </a:solidFill>
            </a:endParaRPr>
          </a:p>
        </p:txBody>
      </p:sp>
      <p:sp>
        <p:nvSpPr>
          <p:cNvPr id="24" name="Rectangle 23"/>
          <p:cNvSpPr/>
          <p:nvPr/>
        </p:nvSpPr>
        <p:spPr>
          <a:xfrm>
            <a:off x="3553543" y="2430903"/>
            <a:ext cx="1499343" cy="415498"/>
          </a:xfrm>
          <a:prstGeom prst="rect">
            <a:avLst/>
          </a:prstGeom>
          <a:solidFill>
            <a:schemeClr val="tx1"/>
          </a:solidFill>
        </p:spPr>
        <p:txBody>
          <a:bodyPr wrap="square">
            <a:spAutoFit/>
          </a:bodyPr>
          <a:lstStyle/>
          <a:p>
            <a:r>
              <a:rPr lang="es-US" sz="1050" dirty="0" smtClean="0">
                <a:solidFill>
                  <a:srgbClr val="7030A0"/>
                </a:solidFill>
              </a:rPr>
              <a:t>Puede preferir estar solo</a:t>
            </a:r>
            <a:endParaRPr lang="es-US" sz="1050" dirty="0">
              <a:solidFill>
                <a:srgbClr val="7030A0"/>
              </a:solidFill>
            </a:endParaRPr>
          </a:p>
        </p:txBody>
      </p:sp>
      <p:sp>
        <p:nvSpPr>
          <p:cNvPr id="25" name="Rectangle 24"/>
          <p:cNvSpPr/>
          <p:nvPr/>
        </p:nvSpPr>
        <p:spPr>
          <a:xfrm>
            <a:off x="3563888" y="3861048"/>
            <a:ext cx="2448272" cy="415498"/>
          </a:xfrm>
          <a:prstGeom prst="rect">
            <a:avLst/>
          </a:prstGeom>
          <a:solidFill>
            <a:schemeClr val="tx1"/>
          </a:solidFill>
        </p:spPr>
        <p:txBody>
          <a:bodyPr wrap="square">
            <a:spAutoFit/>
          </a:bodyPr>
          <a:lstStyle/>
          <a:p>
            <a:r>
              <a:rPr lang="es-US" sz="1050" dirty="0" smtClean="0">
                <a:solidFill>
                  <a:srgbClr val="7030A0"/>
                </a:solidFill>
              </a:rPr>
              <a:t>Repite palabras o frases que escucha (ecolalia)</a:t>
            </a:r>
            <a:endParaRPr lang="es-US" sz="1050" dirty="0">
              <a:solidFill>
                <a:srgbClr val="7030A0"/>
              </a:solidFill>
            </a:endParaRPr>
          </a:p>
        </p:txBody>
      </p:sp>
      <p:grpSp>
        <p:nvGrpSpPr>
          <p:cNvPr id="31" name="Group 30"/>
          <p:cNvGrpSpPr/>
          <p:nvPr/>
        </p:nvGrpSpPr>
        <p:grpSpPr>
          <a:xfrm>
            <a:off x="3438253" y="2926178"/>
            <a:ext cx="759544" cy="358806"/>
            <a:chOff x="3438253" y="2926178"/>
            <a:chExt cx="759544" cy="358806"/>
          </a:xfrm>
        </p:grpSpPr>
        <p:sp>
          <p:nvSpPr>
            <p:cNvPr id="28" name="Flowchart: Sequential Access Storage 27"/>
            <p:cNvSpPr/>
            <p:nvPr/>
          </p:nvSpPr>
          <p:spPr>
            <a:xfrm>
              <a:off x="3438253" y="2926178"/>
              <a:ext cx="759544" cy="358806"/>
            </a:xfrm>
            <a:prstGeom prst="flowChartMagneticTap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3549621" y="3011953"/>
              <a:ext cx="546945" cy="230832"/>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a:spAutoFit/>
            </a:bodyPr>
            <a:lstStyle/>
            <a:p>
              <a:r>
                <a:rPr lang="es-US" sz="900" b="1" dirty="0">
                  <a:solidFill>
                    <a:srgbClr val="7030A0"/>
                  </a:solidFill>
                </a:rPr>
                <a:t>¿vas?</a:t>
              </a:r>
            </a:p>
          </p:txBody>
        </p:sp>
      </p:grpSp>
      <p:grpSp>
        <p:nvGrpSpPr>
          <p:cNvPr id="30" name="Group 29"/>
          <p:cNvGrpSpPr/>
          <p:nvPr/>
        </p:nvGrpSpPr>
        <p:grpSpPr>
          <a:xfrm>
            <a:off x="4376594" y="2775302"/>
            <a:ext cx="781796" cy="341835"/>
            <a:chOff x="4376594" y="2775302"/>
            <a:chExt cx="781796" cy="341835"/>
          </a:xfrm>
        </p:grpSpPr>
        <p:sp>
          <p:nvSpPr>
            <p:cNvPr id="29" name="Flowchart: Sequential Access Storage 28"/>
            <p:cNvSpPr/>
            <p:nvPr/>
          </p:nvSpPr>
          <p:spPr>
            <a:xfrm flipH="1">
              <a:off x="4376594" y="2775302"/>
              <a:ext cx="781796" cy="341835"/>
            </a:xfrm>
            <a:prstGeom prst="flowChartMagneticTap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4462018" y="2838128"/>
              <a:ext cx="546945" cy="230832"/>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a:spAutoFit/>
            </a:bodyPr>
            <a:lstStyle/>
            <a:p>
              <a:r>
                <a:rPr lang="es-US" sz="900" b="1" dirty="0">
                  <a:solidFill>
                    <a:srgbClr val="7030A0"/>
                  </a:solidFill>
                </a:rPr>
                <a:t>¿vas?</a:t>
              </a:r>
            </a:p>
          </p:txBody>
        </p:sp>
      </p:grpSp>
      <p:sp>
        <p:nvSpPr>
          <p:cNvPr id="32" name="Rectangle 31"/>
          <p:cNvSpPr/>
          <p:nvPr/>
        </p:nvSpPr>
        <p:spPr>
          <a:xfrm>
            <a:off x="3995937" y="5263934"/>
            <a:ext cx="1925527" cy="276999"/>
          </a:xfrm>
          <a:prstGeom prst="rect">
            <a:avLst/>
          </a:prstGeom>
          <a:solidFill>
            <a:schemeClr val="tx1"/>
          </a:solidFill>
        </p:spPr>
        <p:txBody>
          <a:bodyPr wrap="none">
            <a:spAutoFit/>
          </a:bodyPr>
          <a:lstStyle/>
          <a:p>
            <a:r>
              <a:rPr lang="es-US" sz="1200" dirty="0">
                <a:solidFill>
                  <a:srgbClr val="7030A0"/>
                </a:solidFill>
              </a:rPr>
              <a:t>No le gusta ser tocado</a:t>
            </a:r>
          </a:p>
        </p:txBody>
      </p:sp>
      <p:sp>
        <p:nvSpPr>
          <p:cNvPr id="33" name="Rectangle 32"/>
          <p:cNvSpPr/>
          <p:nvPr/>
        </p:nvSpPr>
        <p:spPr>
          <a:xfrm>
            <a:off x="3337709" y="6454497"/>
            <a:ext cx="2674451" cy="430887"/>
          </a:xfrm>
          <a:prstGeom prst="rect">
            <a:avLst/>
          </a:prstGeom>
          <a:solidFill>
            <a:schemeClr val="tx1"/>
          </a:solidFill>
        </p:spPr>
        <p:txBody>
          <a:bodyPr wrap="square">
            <a:spAutoFit/>
          </a:bodyPr>
          <a:lstStyle/>
          <a:p>
            <a:r>
              <a:rPr lang="es-US" sz="1100" dirty="0" smtClean="0">
                <a:solidFill>
                  <a:srgbClr val="7030A0"/>
                </a:solidFill>
              </a:rPr>
              <a:t>Movimientos habituales como mecerse o mover las extremidades</a:t>
            </a:r>
            <a:endParaRPr lang="es-US" sz="1100" dirty="0">
              <a:solidFill>
                <a:srgbClr val="7030A0"/>
              </a:solidFill>
            </a:endParaRPr>
          </a:p>
        </p:txBody>
      </p:sp>
      <p:sp>
        <p:nvSpPr>
          <p:cNvPr id="34" name="Rectangle 33"/>
          <p:cNvSpPr/>
          <p:nvPr/>
        </p:nvSpPr>
        <p:spPr>
          <a:xfrm>
            <a:off x="5641774" y="1212834"/>
            <a:ext cx="2948509" cy="276999"/>
          </a:xfrm>
          <a:prstGeom prst="rect">
            <a:avLst/>
          </a:prstGeom>
          <a:solidFill>
            <a:schemeClr val="tx1"/>
          </a:solidFill>
        </p:spPr>
        <p:txBody>
          <a:bodyPr wrap="square">
            <a:spAutoFit/>
          </a:bodyPr>
          <a:lstStyle/>
          <a:p>
            <a:r>
              <a:rPr lang="es-US" sz="1200" dirty="0" smtClean="0">
                <a:solidFill>
                  <a:srgbClr val="7030A0"/>
                </a:solidFill>
              </a:rPr>
              <a:t>Pueda que no quiera que lo abrasen</a:t>
            </a:r>
            <a:endParaRPr lang="es-US" sz="1200" dirty="0">
              <a:solidFill>
                <a:srgbClr val="7030A0"/>
              </a:solidFill>
            </a:endParaRPr>
          </a:p>
        </p:txBody>
      </p:sp>
      <p:sp>
        <p:nvSpPr>
          <p:cNvPr id="35" name="Rectangle 34"/>
          <p:cNvSpPr/>
          <p:nvPr/>
        </p:nvSpPr>
        <p:spPr>
          <a:xfrm>
            <a:off x="5121447" y="2132856"/>
            <a:ext cx="2258866" cy="400110"/>
          </a:xfrm>
          <a:prstGeom prst="rect">
            <a:avLst/>
          </a:prstGeom>
          <a:solidFill>
            <a:schemeClr val="tx1"/>
          </a:solidFill>
        </p:spPr>
        <p:txBody>
          <a:bodyPr wrap="square">
            <a:spAutoFit/>
          </a:bodyPr>
          <a:lstStyle/>
          <a:p>
            <a:r>
              <a:rPr lang="es-US" sz="1000" dirty="0" smtClean="0">
                <a:solidFill>
                  <a:srgbClr val="7030A0"/>
                </a:solidFill>
              </a:rPr>
              <a:t>Dificultad para expresar necesidades; puede usar gestos</a:t>
            </a:r>
            <a:endParaRPr lang="es-US" sz="1000" dirty="0">
              <a:solidFill>
                <a:srgbClr val="7030A0"/>
              </a:solidFill>
            </a:endParaRPr>
          </a:p>
        </p:txBody>
      </p:sp>
      <p:sp>
        <p:nvSpPr>
          <p:cNvPr id="36" name="Rectangle 35"/>
          <p:cNvSpPr/>
          <p:nvPr/>
        </p:nvSpPr>
        <p:spPr>
          <a:xfrm>
            <a:off x="4958700" y="3390366"/>
            <a:ext cx="2421613" cy="461665"/>
          </a:xfrm>
          <a:prstGeom prst="rect">
            <a:avLst/>
          </a:prstGeom>
          <a:solidFill>
            <a:schemeClr val="tx1"/>
          </a:solidFill>
        </p:spPr>
        <p:txBody>
          <a:bodyPr wrap="square">
            <a:spAutoFit/>
          </a:bodyPr>
          <a:lstStyle/>
          <a:p>
            <a:r>
              <a:rPr lang="es-US" sz="1200" dirty="0" smtClean="0">
                <a:solidFill>
                  <a:srgbClr val="7030A0"/>
                </a:solidFill>
              </a:rPr>
              <a:t>Respuesta inapropiada o no provee respuesta</a:t>
            </a:r>
            <a:endParaRPr lang="es-US" sz="1200" dirty="0">
              <a:solidFill>
                <a:srgbClr val="7030A0"/>
              </a:solidFill>
            </a:endParaRPr>
          </a:p>
        </p:txBody>
      </p:sp>
      <p:sp>
        <p:nvSpPr>
          <p:cNvPr id="37" name="Rectangle 36"/>
          <p:cNvSpPr/>
          <p:nvPr/>
        </p:nvSpPr>
        <p:spPr>
          <a:xfrm>
            <a:off x="5414647" y="4581128"/>
            <a:ext cx="1965666" cy="276999"/>
          </a:xfrm>
          <a:prstGeom prst="rect">
            <a:avLst/>
          </a:prstGeom>
          <a:solidFill>
            <a:schemeClr val="tx1"/>
          </a:solidFill>
        </p:spPr>
        <p:txBody>
          <a:bodyPr wrap="square">
            <a:spAutoFit/>
          </a:bodyPr>
          <a:lstStyle/>
          <a:p>
            <a:r>
              <a:rPr lang="es-US" sz="1200" dirty="0" smtClean="0">
                <a:solidFill>
                  <a:srgbClr val="7030A0"/>
                </a:solidFill>
              </a:rPr>
              <a:t>Indiferencia emocional</a:t>
            </a:r>
            <a:endParaRPr lang="es-US" sz="1200" dirty="0">
              <a:solidFill>
                <a:srgbClr val="7030A0"/>
              </a:solidFill>
            </a:endParaRPr>
          </a:p>
        </p:txBody>
      </p:sp>
      <p:sp>
        <p:nvSpPr>
          <p:cNvPr id="38" name="Rectangle 37"/>
          <p:cNvSpPr/>
          <p:nvPr/>
        </p:nvSpPr>
        <p:spPr>
          <a:xfrm>
            <a:off x="6095913" y="6669940"/>
            <a:ext cx="2590887" cy="276998"/>
          </a:xfrm>
          <a:prstGeom prst="rect">
            <a:avLst/>
          </a:prstGeom>
          <a:solidFill>
            <a:schemeClr val="tx1"/>
          </a:solidFill>
        </p:spPr>
        <p:txBody>
          <a:bodyPr wrap="square">
            <a:spAutoFit/>
          </a:bodyPr>
          <a:lstStyle/>
          <a:p>
            <a:r>
              <a:rPr lang="es-US" sz="1200" dirty="0" smtClean="0">
                <a:solidFill>
                  <a:srgbClr val="7030A0"/>
                </a:solidFill>
              </a:rPr>
              <a:t>Comportamiento auto agresivo</a:t>
            </a:r>
            <a:endParaRPr lang="es-US" sz="1200" dirty="0">
              <a:solidFill>
                <a:srgbClr val="7030A0"/>
              </a:solidFill>
            </a:endParaRPr>
          </a:p>
        </p:txBody>
      </p:sp>
      <p:sp>
        <p:nvSpPr>
          <p:cNvPr id="39" name="Rectangle 38"/>
          <p:cNvSpPr/>
          <p:nvPr/>
        </p:nvSpPr>
        <p:spPr>
          <a:xfrm>
            <a:off x="6198752" y="5677863"/>
            <a:ext cx="2538662" cy="338554"/>
          </a:xfrm>
          <a:prstGeom prst="rect">
            <a:avLst/>
          </a:prstGeom>
          <a:solidFill>
            <a:schemeClr val="tx1"/>
          </a:solidFill>
        </p:spPr>
        <p:txBody>
          <a:bodyPr wrap="square">
            <a:spAutoFit/>
          </a:bodyPr>
          <a:lstStyle/>
          <a:p>
            <a:r>
              <a:rPr lang="es-US" sz="800" dirty="0" smtClean="0">
                <a:solidFill>
                  <a:srgbClr val="7030A0"/>
                </a:solidFill>
              </a:rPr>
              <a:t>Habilidades dominadas antes de lo que se espera en el desarrollo</a:t>
            </a:r>
            <a:endParaRPr lang="es-US" sz="800" dirty="0">
              <a:solidFill>
                <a:srgbClr val="7030A0"/>
              </a:solidFill>
            </a:endParaRPr>
          </a:p>
        </p:txBody>
      </p:sp>
      <p:sp>
        <p:nvSpPr>
          <p:cNvPr id="40" name="Rectangle 39"/>
          <p:cNvSpPr/>
          <p:nvPr/>
        </p:nvSpPr>
        <p:spPr>
          <a:xfrm>
            <a:off x="3438253" y="6965195"/>
            <a:ext cx="4572000" cy="276999"/>
          </a:xfrm>
          <a:prstGeom prst="rect">
            <a:avLst/>
          </a:prstGeom>
          <a:solidFill>
            <a:schemeClr val="tx1"/>
          </a:solidFill>
        </p:spPr>
        <p:txBody>
          <a:bodyPr>
            <a:spAutoFit/>
          </a:bodyPr>
          <a:lstStyle/>
          <a:p>
            <a:r>
              <a:rPr lang="es-US" sz="1200" dirty="0" smtClean="0">
                <a:solidFill>
                  <a:srgbClr val="7030A0"/>
                </a:solidFill>
                <a:latin typeface="Calibri" panose="020F0502020204030204" pitchFamily="34" charset="0"/>
              </a:rPr>
              <a:t>¡</a:t>
            </a:r>
            <a:r>
              <a:rPr lang="es-US" sz="1200" dirty="0" smtClean="0">
                <a:solidFill>
                  <a:srgbClr val="7030A0"/>
                </a:solidFill>
              </a:rPr>
              <a:t>La </a:t>
            </a:r>
            <a:r>
              <a:rPr lang="es-US" sz="1200" dirty="0">
                <a:solidFill>
                  <a:srgbClr val="7030A0"/>
                </a:solidFill>
              </a:rPr>
              <a:t>esperanza es </a:t>
            </a:r>
            <a:r>
              <a:rPr lang="es-US" sz="1200" dirty="0" smtClean="0">
                <a:solidFill>
                  <a:srgbClr val="7030A0"/>
                </a:solidFill>
              </a:rPr>
              <a:t>real, la </a:t>
            </a:r>
            <a:r>
              <a:rPr lang="es-US" sz="1200" dirty="0">
                <a:solidFill>
                  <a:srgbClr val="7030A0"/>
                </a:solidFill>
              </a:rPr>
              <a:t>ayuda es </a:t>
            </a:r>
            <a:r>
              <a:rPr lang="es-US" sz="1200" dirty="0" smtClean="0">
                <a:solidFill>
                  <a:srgbClr val="7030A0"/>
                </a:solidFill>
              </a:rPr>
              <a:t>verdadera!</a:t>
            </a:r>
            <a:endParaRPr lang="es-US" sz="1200" dirty="0">
              <a:solidFill>
                <a:srgbClr val="7030A0"/>
              </a:solidFill>
            </a:endParaRPr>
          </a:p>
        </p:txBody>
      </p:sp>
      <p:sp>
        <p:nvSpPr>
          <p:cNvPr id="41" name="TextBox 40"/>
          <p:cNvSpPr txBox="1"/>
          <p:nvPr/>
        </p:nvSpPr>
        <p:spPr>
          <a:xfrm rot="16200000">
            <a:off x="5709405" y="3263526"/>
            <a:ext cx="4128713" cy="646331"/>
          </a:xfrm>
          <a:prstGeom prst="rect">
            <a:avLst/>
          </a:prstGeom>
          <a:solidFill>
            <a:schemeClr val="tx1"/>
          </a:solidFill>
        </p:spPr>
        <p:txBody>
          <a:bodyPr wrap="square" rtlCol="0">
            <a:spAutoFit/>
          </a:bodyPr>
          <a:lstStyle/>
          <a:p>
            <a:r>
              <a:rPr lang="en-US" dirty="0" err="1" smtClean="0">
                <a:solidFill>
                  <a:srgbClr val="7030A0"/>
                </a:solidFill>
              </a:rPr>
              <a:t>Volkmar</a:t>
            </a:r>
            <a:r>
              <a:rPr lang="en-US" dirty="0" smtClean="0">
                <a:solidFill>
                  <a:srgbClr val="7030A0"/>
                </a:solidFill>
              </a:rPr>
              <a:t> &amp; </a:t>
            </a:r>
            <a:r>
              <a:rPr lang="en-US" dirty="0" err="1" smtClean="0">
                <a:solidFill>
                  <a:srgbClr val="7030A0"/>
                </a:solidFill>
              </a:rPr>
              <a:t>Wiesner</a:t>
            </a:r>
            <a:r>
              <a:rPr lang="en-US" dirty="0" smtClean="0">
                <a:solidFill>
                  <a:srgbClr val="7030A0"/>
                </a:solidFill>
              </a:rPr>
              <a:t> (2004) &amp; Autism South Africa</a:t>
            </a:r>
            <a:endParaRPr lang="en-US" dirty="0">
              <a:solidFill>
                <a:srgbClr val="7030A0"/>
              </a:solidFill>
            </a:endParaRPr>
          </a:p>
        </p:txBody>
      </p:sp>
    </p:spTree>
    <p:extLst>
      <p:ext uri="{BB962C8B-B14F-4D97-AF65-F5344CB8AC3E}">
        <p14:creationId xmlns:p14="http://schemas.microsoft.com/office/powerpoint/2010/main" val="6450780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sp>
        <p:nvSpPr>
          <p:cNvPr id="3" name="Content Placeholder 2"/>
          <p:cNvSpPr>
            <a:spLocks noGrp="1"/>
          </p:cNvSpPr>
          <p:nvPr>
            <p:ph idx="1"/>
          </p:nvPr>
        </p:nvSpPr>
        <p:spPr/>
        <p:txBody>
          <a:bodyPr/>
          <a:lstStyle/>
          <a:p>
            <a:pPr marL="0" indent="0">
              <a:buNone/>
            </a:pPr>
            <a:r>
              <a:rPr lang="en-GB" dirty="0" smtClean="0"/>
              <a:t>  </a:t>
            </a:r>
            <a:endParaRPr lang="en-GB" dirty="0"/>
          </a:p>
        </p:txBody>
      </p:sp>
      <p:sp>
        <p:nvSpPr>
          <p:cNvPr id="4" name="Title 1"/>
          <p:cNvSpPr txBox="1">
            <a:spLocks/>
          </p:cNvSpPr>
          <p:nvPr/>
        </p:nvSpPr>
        <p:spPr>
          <a:xfrm>
            <a:off x="1009442" y="675724"/>
            <a:ext cx="7125113" cy="924475"/>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mtClean="0"/>
              <a:t>   </a:t>
            </a:r>
            <a:endParaRPr lang="en-GB" dirty="0"/>
          </a:p>
        </p:txBody>
      </p:sp>
      <p:sp>
        <p:nvSpPr>
          <p:cNvPr id="5" name="Title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mtClean="0"/>
              <a:t>   </a:t>
            </a:r>
            <a:endParaRPr lang="en-GB" dirty="0"/>
          </a:p>
        </p:txBody>
      </p:sp>
      <p:sp>
        <p:nvSpPr>
          <p:cNvPr id="6" name="Content Placeholder 2"/>
          <p:cNvSpPr txBox="1">
            <a:spLocks/>
          </p:cNvSpPr>
          <p:nvPr/>
        </p:nvSpPr>
        <p:spPr>
          <a:xfrm>
            <a:off x="457200" y="1600200"/>
            <a:ext cx="8229600" cy="4525963"/>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pPr marL="0" indent="0">
              <a:buFont typeface="Wingdings 2" charset="2"/>
              <a:buNone/>
            </a:pPr>
            <a:r>
              <a:rPr lang="en-GB" smtClean="0"/>
              <a:t>  </a:t>
            </a:r>
            <a:endParaRPr lang="en-GB" dirty="0"/>
          </a:p>
        </p:txBody>
      </p:sp>
      <p:sp>
        <p:nvSpPr>
          <p:cNvPr id="7" name="Title 1"/>
          <p:cNvSpPr txBox="1">
            <a:spLocks/>
          </p:cNvSpPr>
          <p:nvPr/>
        </p:nvSpPr>
        <p:spPr>
          <a:xfrm>
            <a:off x="685800" y="609600"/>
            <a:ext cx="7770813" cy="114141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mtClean="0"/>
              <a:t>   </a:t>
            </a:r>
            <a:endParaRPr lang="en-GB" dirty="0"/>
          </a:p>
        </p:txBody>
      </p:sp>
      <p:pic>
        <p:nvPicPr>
          <p:cNvPr id="8" name="Picture 2" descr="No automatic alt text avail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71400"/>
            <a:ext cx="7370468" cy="7416824"/>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3"/>
          <p:cNvSpPr txBox="1">
            <a:spLocks/>
          </p:cNvSpPr>
          <p:nvPr/>
        </p:nvSpPr>
        <p:spPr>
          <a:xfrm>
            <a:off x="685800" y="1981200"/>
            <a:ext cx="7770813" cy="41132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mtClean="0"/>
              <a:t>   </a:t>
            </a:r>
            <a:endParaRPr lang="en-GB" dirty="0"/>
          </a:p>
        </p:txBody>
      </p:sp>
    </p:spTree>
    <p:extLst>
      <p:ext uri="{BB962C8B-B14F-4D97-AF65-F5344CB8AC3E}">
        <p14:creationId xmlns:p14="http://schemas.microsoft.com/office/powerpoint/2010/main" val="15267765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Positive aspects</a:t>
            </a:r>
            <a:endParaRPr lang="en-GB" dirty="0"/>
          </a:p>
        </p:txBody>
      </p:sp>
      <p:sp>
        <p:nvSpPr>
          <p:cNvPr id="3" name="Content Placeholder 2"/>
          <p:cNvSpPr>
            <a:spLocks noGrp="1"/>
          </p:cNvSpPr>
          <p:nvPr>
            <p:ph idx="1"/>
          </p:nvPr>
        </p:nvSpPr>
        <p:spPr/>
        <p:txBody>
          <a:bodyPr>
            <a:normAutofit/>
          </a:bodyPr>
          <a:lstStyle/>
          <a:p>
            <a:r>
              <a:rPr lang="en-GB" sz="2400" dirty="0" smtClean="0"/>
              <a:t>Honesty</a:t>
            </a:r>
          </a:p>
          <a:p>
            <a:r>
              <a:rPr lang="en-GB" sz="2400" dirty="0" smtClean="0"/>
              <a:t>Trusting						</a:t>
            </a:r>
          </a:p>
          <a:p>
            <a:r>
              <a:rPr lang="en-GB" sz="2400" dirty="0" smtClean="0"/>
              <a:t>Faithfulness</a:t>
            </a:r>
          </a:p>
          <a:p>
            <a:r>
              <a:rPr lang="en-GB" sz="2400" dirty="0" smtClean="0"/>
              <a:t>Reliability</a:t>
            </a:r>
          </a:p>
          <a:p>
            <a:r>
              <a:rPr lang="en-GB" sz="2400" dirty="0" smtClean="0"/>
              <a:t>Punctuality</a:t>
            </a:r>
          </a:p>
          <a:p>
            <a:r>
              <a:rPr lang="en-GB" sz="2400" dirty="0" smtClean="0"/>
              <a:t>Good at careful, routine tasks</a:t>
            </a:r>
          </a:p>
          <a:p>
            <a:r>
              <a:rPr lang="en-GB" sz="2400" dirty="0" smtClean="0"/>
              <a:t>Good memory</a:t>
            </a:r>
            <a:endParaRPr lang="en-GB" sz="2400" dirty="0"/>
          </a:p>
        </p:txBody>
      </p:sp>
      <p:pic>
        <p:nvPicPr>
          <p:cNvPr id="1063" name="Picture 39" descr="C:\Users\Debs\AppData\Local\Microsoft\Windows\Temporary Internet Files\Content.IE5\3TJS3PFY\13930103000078_PhotoI[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1412776"/>
            <a:ext cx="4202832"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13673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692696"/>
            <a:ext cx="7125113" cy="924475"/>
          </a:xfrm>
        </p:spPr>
        <p:txBody>
          <a:bodyPr/>
          <a:lstStyle/>
          <a:p>
            <a:r>
              <a:rPr lang="en-GB" sz="3600" dirty="0" smtClean="0"/>
              <a:t>INTRODUCTIONS AND AIMS</a:t>
            </a:r>
            <a:r>
              <a:rPr lang="en-GB" sz="3600" dirty="0"/>
              <a:t/>
            </a:r>
            <a:br>
              <a:rPr lang="en-GB" sz="3600" dirty="0"/>
            </a:br>
            <a:endParaRPr lang="en-GB" sz="3600" dirty="0"/>
          </a:p>
        </p:txBody>
      </p:sp>
      <p:sp>
        <p:nvSpPr>
          <p:cNvPr id="3" name="Content Placeholder 2"/>
          <p:cNvSpPr>
            <a:spLocks noGrp="1"/>
          </p:cNvSpPr>
          <p:nvPr>
            <p:ph idx="1"/>
          </p:nvPr>
        </p:nvSpPr>
        <p:spPr/>
        <p:txBody>
          <a:bodyPr>
            <a:normAutofit/>
          </a:bodyPr>
          <a:lstStyle/>
          <a:p>
            <a:pPr marL="0" indent="0">
              <a:buNone/>
            </a:pPr>
            <a:r>
              <a:rPr lang="en-GB" sz="3600" dirty="0" smtClean="0"/>
              <a:t>  </a:t>
            </a:r>
          </a:p>
        </p:txBody>
      </p:sp>
      <p:pic>
        <p:nvPicPr>
          <p:cNvPr id="7175" name="Picture 7" descr="C:\Users\Debs\AppData\Local\Microsoft\Windows\Temporary Internet Files\Content.IE5\ZF4O1NDS\b2ap3_thumbnail_whole-child-development-for-special-needs-kid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0164" y="1700808"/>
            <a:ext cx="4572000" cy="247612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009443" y="4694701"/>
            <a:ext cx="7125112" cy="646331"/>
          </a:xfrm>
          <a:prstGeom prst="rect">
            <a:avLst/>
          </a:prstGeom>
        </p:spPr>
        <p:txBody>
          <a:bodyPr wrap="square">
            <a:spAutoFit/>
          </a:bodyPr>
          <a:lstStyle/>
          <a:p>
            <a:r>
              <a:rPr lang="es-US" sz="3600" dirty="0" smtClean="0">
                <a:solidFill>
                  <a:srgbClr val="7030A0"/>
                </a:solidFill>
                <a:latin typeface="+mj-lt"/>
              </a:rPr>
              <a:t>INTRODUCCIONES Y METAS</a:t>
            </a:r>
            <a:endParaRPr lang="es-US" sz="3600" dirty="0">
              <a:solidFill>
                <a:srgbClr val="7030A0"/>
              </a:solidFill>
              <a:latin typeface="+mj-lt"/>
            </a:endParaRPr>
          </a:p>
        </p:txBody>
      </p:sp>
    </p:spTree>
    <p:extLst>
      <p:ext uri="{BB962C8B-B14F-4D97-AF65-F5344CB8AC3E}">
        <p14:creationId xmlns:p14="http://schemas.microsoft.com/office/powerpoint/2010/main" val="15675147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5" y="548680"/>
            <a:ext cx="4104456" cy="924475"/>
          </a:xfrm>
        </p:spPr>
        <p:txBody>
          <a:bodyPr/>
          <a:lstStyle/>
          <a:p>
            <a:r>
              <a:rPr lang="en-GB" sz="2800" dirty="0" smtClean="0"/>
              <a:t>Evie’s family decide to accept the move</a:t>
            </a:r>
            <a:endParaRPr lang="en-GB" sz="2800" dirty="0"/>
          </a:p>
        </p:txBody>
      </p:sp>
      <p:sp>
        <p:nvSpPr>
          <p:cNvPr id="3" name="Content Placeholder 2"/>
          <p:cNvSpPr>
            <a:spLocks noGrp="1"/>
          </p:cNvSpPr>
          <p:nvPr>
            <p:ph idx="1"/>
          </p:nvPr>
        </p:nvSpPr>
        <p:spPr>
          <a:xfrm>
            <a:off x="467545" y="1680317"/>
            <a:ext cx="4104455" cy="4051437"/>
          </a:xfrm>
        </p:spPr>
        <p:txBody>
          <a:bodyPr>
            <a:normAutofit/>
          </a:bodyPr>
          <a:lstStyle/>
          <a:p>
            <a:pPr marL="0" indent="0">
              <a:buNone/>
            </a:pPr>
            <a:r>
              <a:rPr lang="en-GB" sz="3200" dirty="0" smtClean="0"/>
              <a:t>*Evie is diagnosed with ASD.</a:t>
            </a:r>
          </a:p>
          <a:p>
            <a:pPr marL="0" indent="0">
              <a:buNone/>
            </a:pPr>
            <a:r>
              <a:rPr lang="en-GB" sz="3200" dirty="0" smtClean="0"/>
              <a:t>*What recommendations do you make, as member care provider?</a:t>
            </a:r>
            <a:endParaRPr lang="en-GB" sz="3200" dirty="0"/>
          </a:p>
        </p:txBody>
      </p:sp>
      <p:sp>
        <p:nvSpPr>
          <p:cNvPr id="4" name="Rectangle 3"/>
          <p:cNvSpPr/>
          <p:nvPr/>
        </p:nvSpPr>
        <p:spPr>
          <a:xfrm>
            <a:off x="4572000" y="1854414"/>
            <a:ext cx="4572000" cy="3970318"/>
          </a:xfrm>
          <a:prstGeom prst="rect">
            <a:avLst/>
          </a:prstGeom>
        </p:spPr>
        <p:txBody>
          <a:bodyPr>
            <a:spAutoFit/>
          </a:bodyPr>
          <a:lstStyle/>
          <a:p>
            <a:pPr marL="342900" indent="-342900">
              <a:buFont typeface="Wingdings" panose="05000000000000000000" pitchFamily="2" charset="2"/>
              <a:buChar char="v"/>
            </a:pPr>
            <a:r>
              <a:rPr lang="es-US" sz="2800" dirty="0" err="1" smtClean="0">
                <a:solidFill>
                  <a:srgbClr val="7030A0"/>
                </a:solidFill>
              </a:rPr>
              <a:t>Evie</a:t>
            </a:r>
            <a:r>
              <a:rPr lang="es-US" sz="2800" dirty="0" smtClean="0">
                <a:solidFill>
                  <a:srgbClr val="7030A0"/>
                </a:solidFill>
              </a:rPr>
              <a:t> es diagnosticada con TEA (Trastorno del Espectro Autista).</a:t>
            </a:r>
          </a:p>
          <a:p>
            <a:pPr marL="228600" indent="-228600">
              <a:buFont typeface="Wingdings" panose="05000000000000000000" pitchFamily="2" charset="2"/>
              <a:buChar char="v"/>
            </a:pPr>
            <a:endParaRPr lang="es-US" sz="2800" dirty="0" smtClean="0">
              <a:solidFill>
                <a:srgbClr val="7030A0"/>
              </a:solidFill>
            </a:endParaRPr>
          </a:p>
          <a:p>
            <a:pPr marL="342900" indent="-342900">
              <a:buFont typeface="Wingdings" panose="05000000000000000000" pitchFamily="2" charset="2"/>
              <a:buChar char="v"/>
            </a:pPr>
            <a:r>
              <a:rPr lang="es-ES" sz="2800" dirty="0" smtClean="0">
                <a:solidFill>
                  <a:srgbClr val="7030A0"/>
                </a:solidFill>
              </a:rPr>
              <a:t>Cómo un proveedor de cuidado integral a obreros, ¿Cuáles recomendaciones harás?</a:t>
            </a:r>
          </a:p>
        </p:txBody>
      </p:sp>
      <p:sp>
        <p:nvSpPr>
          <p:cNvPr id="5" name="Title 1"/>
          <p:cNvSpPr txBox="1">
            <a:spLocks/>
          </p:cNvSpPr>
          <p:nvPr/>
        </p:nvSpPr>
        <p:spPr>
          <a:xfrm>
            <a:off x="4700827" y="664684"/>
            <a:ext cx="4320480" cy="956128"/>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US" sz="2800" dirty="0" smtClean="0">
                <a:solidFill>
                  <a:srgbClr val="7030A0"/>
                </a:solidFill>
              </a:rPr>
              <a:t>La familia de </a:t>
            </a:r>
            <a:r>
              <a:rPr lang="es-US" sz="2800" dirty="0" err="1" smtClean="0">
                <a:solidFill>
                  <a:srgbClr val="7030A0"/>
                </a:solidFill>
              </a:rPr>
              <a:t>Evie</a:t>
            </a:r>
            <a:r>
              <a:rPr lang="es-US" sz="2800" dirty="0" smtClean="0">
                <a:solidFill>
                  <a:srgbClr val="7030A0"/>
                </a:solidFill>
              </a:rPr>
              <a:t> decide aceptar mudarse</a:t>
            </a:r>
            <a:endParaRPr lang="es-US" sz="2800" dirty="0">
              <a:solidFill>
                <a:srgbClr val="7030A0"/>
              </a:solidFill>
            </a:endParaRPr>
          </a:p>
        </p:txBody>
      </p:sp>
    </p:spTree>
    <p:extLst>
      <p:ext uri="{BB962C8B-B14F-4D97-AF65-F5344CB8AC3E}">
        <p14:creationId xmlns:p14="http://schemas.microsoft.com/office/powerpoint/2010/main" val="12300652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5" y="836712"/>
            <a:ext cx="4104456" cy="648072"/>
          </a:xfrm>
        </p:spPr>
        <p:txBody>
          <a:bodyPr>
            <a:normAutofit fontScale="90000"/>
          </a:bodyPr>
          <a:lstStyle/>
          <a:p>
            <a:r>
              <a:rPr lang="en-GB" dirty="0"/>
              <a:t>S</a:t>
            </a:r>
            <a:r>
              <a:rPr lang="en-GB" dirty="0" smtClean="0"/>
              <a:t>creening</a:t>
            </a:r>
            <a:r>
              <a:rPr lang="en-GB" dirty="0"/>
              <a:t>, placement &amp;</a:t>
            </a:r>
            <a:r>
              <a:rPr lang="en-GB" dirty="0" smtClean="0"/>
              <a:t> preparation</a:t>
            </a:r>
            <a:br>
              <a:rPr lang="en-GB" dirty="0" smtClean="0"/>
            </a:br>
            <a:endParaRPr lang="en-GB" dirty="0"/>
          </a:p>
        </p:txBody>
      </p:sp>
      <p:sp>
        <p:nvSpPr>
          <p:cNvPr id="3" name="Content Placeholder 2"/>
          <p:cNvSpPr>
            <a:spLocks noGrp="1"/>
          </p:cNvSpPr>
          <p:nvPr>
            <p:ph idx="1"/>
          </p:nvPr>
        </p:nvSpPr>
        <p:spPr>
          <a:xfrm>
            <a:off x="467545" y="1807360"/>
            <a:ext cx="4104455" cy="4051437"/>
          </a:xfrm>
        </p:spPr>
        <p:txBody>
          <a:bodyPr>
            <a:noAutofit/>
          </a:bodyPr>
          <a:lstStyle/>
          <a:p>
            <a:pPr marL="0" indent="0">
              <a:buNone/>
            </a:pPr>
            <a:r>
              <a:rPr lang="en-GB" sz="2400" dirty="0" smtClean="0">
                <a:solidFill>
                  <a:srgbClr val="FF0000"/>
                </a:solidFill>
              </a:rPr>
              <a:t>PREPARE: </a:t>
            </a:r>
            <a:r>
              <a:rPr lang="en-GB" sz="2400" dirty="0" smtClean="0"/>
              <a:t>How will Evie cope with change? (Food, people, climate, routines, sleep etc.) </a:t>
            </a:r>
          </a:p>
        </p:txBody>
      </p:sp>
      <p:sp>
        <p:nvSpPr>
          <p:cNvPr id="4" name="Rectangle 3"/>
          <p:cNvSpPr/>
          <p:nvPr/>
        </p:nvSpPr>
        <p:spPr>
          <a:xfrm>
            <a:off x="4787188" y="260648"/>
            <a:ext cx="4032448" cy="1569660"/>
          </a:xfrm>
          <a:prstGeom prst="rect">
            <a:avLst/>
          </a:prstGeom>
        </p:spPr>
        <p:txBody>
          <a:bodyPr wrap="square">
            <a:spAutoFit/>
          </a:bodyPr>
          <a:lstStyle/>
          <a:p>
            <a:r>
              <a:rPr lang="es-ES" sz="3200" dirty="0" smtClean="0">
                <a:solidFill>
                  <a:srgbClr val="7030A0"/>
                </a:solidFill>
                <a:latin typeface="+mj-lt"/>
              </a:rPr>
              <a:t>Evaluación, colocación</a:t>
            </a:r>
            <a:r>
              <a:rPr lang="es-ES" sz="3200" dirty="0" smtClean="0">
                <a:solidFill>
                  <a:srgbClr val="FFFF00"/>
                </a:solidFill>
                <a:latin typeface="+mj-lt"/>
              </a:rPr>
              <a:t> </a:t>
            </a:r>
            <a:r>
              <a:rPr lang="es-ES" sz="3200" dirty="0" smtClean="0">
                <a:solidFill>
                  <a:srgbClr val="7030A0"/>
                </a:solidFill>
                <a:latin typeface="+mj-lt"/>
              </a:rPr>
              <a:t>preparación</a:t>
            </a:r>
            <a:endParaRPr lang="es-ES" sz="3200" dirty="0">
              <a:solidFill>
                <a:srgbClr val="7030A0"/>
              </a:solidFill>
              <a:latin typeface="+mj-lt"/>
            </a:endParaRPr>
          </a:p>
        </p:txBody>
      </p:sp>
      <p:sp>
        <p:nvSpPr>
          <p:cNvPr id="5" name="TextBox 4"/>
          <p:cNvSpPr txBox="1"/>
          <p:nvPr/>
        </p:nvSpPr>
        <p:spPr>
          <a:xfrm>
            <a:off x="4880517" y="2494250"/>
            <a:ext cx="3845789" cy="2677656"/>
          </a:xfrm>
          <a:prstGeom prst="rect">
            <a:avLst/>
          </a:prstGeom>
          <a:noFill/>
        </p:spPr>
        <p:txBody>
          <a:bodyPr wrap="square" rtlCol="0">
            <a:spAutoFit/>
          </a:bodyPr>
          <a:lstStyle/>
          <a:p>
            <a:pPr marL="457200" indent="-457200">
              <a:buFont typeface="Wingdings" panose="05000000000000000000" pitchFamily="2" charset="2"/>
              <a:buChar char="v"/>
            </a:pPr>
            <a:r>
              <a:rPr lang="es-ES" sz="2400" dirty="0" smtClean="0">
                <a:solidFill>
                  <a:srgbClr val="C00000"/>
                </a:solidFill>
              </a:rPr>
              <a:t>PREPARACIÓN:</a:t>
            </a:r>
            <a:r>
              <a:rPr lang="es-ES" sz="2400" dirty="0" smtClean="0">
                <a:solidFill>
                  <a:srgbClr val="7030A0"/>
                </a:solidFill>
              </a:rPr>
              <a:t> ¿Cómo manejará </a:t>
            </a:r>
            <a:r>
              <a:rPr lang="es-ES" sz="2400" dirty="0" err="1" smtClean="0">
                <a:solidFill>
                  <a:srgbClr val="7030A0"/>
                </a:solidFill>
              </a:rPr>
              <a:t>Evie</a:t>
            </a:r>
            <a:r>
              <a:rPr lang="es-ES" sz="2400" dirty="0" smtClean="0">
                <a:solidFill>
                  <a:srgbClr val="7030A0"/>
                </a:solidFill>
              </a:rPr>
              <a:t> los cambios? (Comida, la gente, el clima/tiempo, las rutinas, horario de dormir, etc.)</a:t>
            </a:r>
            <a:endParaRPr lang="es-ES" sz="2400" dirty="0">
              <a:solidFill>
                <a:srgbClr val="7030A0"/>
              </a:solidFill>
            </a:endParaRPr>
          </a:p>
        </p:txBody>
      </p:sp>
    </p:spTree>
    <p:extLst>
      <p:ext uri="{BB962C8B-B14F-4D97-AF65-F5344CB8AC3E}">
        <p14:creationId xmlns:p14="http://schemas.microsoft.com/office/powerpoint/2010/main" val="42841105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132856"/>
            <a:ext cx="4104456" cy="4051437"/>
          </a:xfrm>
        </p:spPr>
        <p:txBody>
          <a:bodyPr>
            <a:noAutofit/>
          </a:bodyPr>
          <a:lstStyle/>
          <a:p>
            <a:pPr marL="0" indent="0">
              <a:buNone/>
            </a:pPr>
            <a:r>
              <a:rPr lang="en-GB" b="1" dirty="0" smtClean="0">
                <a:solidFill>
                  <a:srgbClr val="FF0000"/>
                </a:solidFill>
              </a:rPr>
              <a:t>PLACEMENT: </a:t>
            </a:r>
            <a:r>
              <a:rPr lang="en-GB" dirty="0" smtClean="0"/>
              <a:t>Where to live &amp; go to school? </a:t>
            </a:r>
          </a:p>
          <a:p>
            <a:pPr marL="0" indent="0">
              <a:buNone/>
            </a:pPr>
            <a:r>
              <a:rPr lang="en-GB" dirty="0" smtClean="0"/>
              <a:t>* Early </a:t>
            </a:r>
            <a:r>
              <a:rPr lang="en-GB" dirty="0"/>
              <a:t>special educational support </a:t>
            </a:r>
            <a:endParaRPr lang="en-GB" dirty="0" smtClean="0"/>
          </a:p>
          <a:p>
            <a:pPr marL="0" indent="0">
              <a:buNone/>
            </a:pPr>
            <a:r>
              <a:rPr lang="en-GB" dirty="0" smtClean="0"/>
              <a:t>* Teachers who understand special needs; clear report from previous school</a:t>
            </a:r>
          </a:p>
          <a:p>
            <a:pPr marL="0" indent="0">
              <a:buNone/>
            </a:pPr>
            <a:r>
              <a:rPr lang="en-GB" dirty="0" smtClean="0"/>
              <a:t>* Train the team so they are understa</a:t>
            </a:r>
            <a:r>
              <a:rPr lang="en-GB" sz="2000" dirty="0" smtClean="0"/>
              <a:t>nding</a:t>
            </a:r>
          </a:p>
          <a:p>
            <a:pPr marL="0" indent="0">
              <a:buNone/>
            </a:pPr>
            <a:r>
              <a:rPr lang="en-GB" sz="2000" dirty="0" smtClean="0"/>
              <a:t>* Avoid highly insecure areas where evacuation etc</a:t>
            </a:r>
            <a:r>
              <a:rPr lang="en-GB" sz="2000" dirty="0"/>
              <a:t>. </a:t>
            </a:r>
            <a:r>
              <a:rPr lang="en-GB" sz="2000" dirty="0" smtClean="0"/>
              <a:t>likely or need calm in crises or need to not speak freely about mission</a:t>
            </a:r>
          </a:p>
        </p:txBody>
      </p:sp>
      <p:sp>
        <p:nvSpPr>
          <p:cNvPr id="5" name="Rectangle 4"/>
          <p:cNvSpPr/>
          <p:nvPr/>
        </p:nvSpPr>
        <p:spPr>
          <a:xfrm>
            <a:off x="4787188" y="44624"/>
            <a:ext cx="4032448" cy="1569660"/>
          </a:xfrm>
          <a:prstGeom prst="rect">
            <a:avLst/>
          </a:prstGeom>
        </p:spPr>
        <p:txBody>
          <a:bodyPr wrap="square">
            <a:spAutoFit/>
          </a:bodyPr>
          <a:lstStyle/>
          <a:p>
            <a:r>
              <a:rPr lang="es-ES" sz="3200" dirty="0" smtClean="0">
                <a:solidFill>
                  <a:srgbClr val="7030A0"/>
                </a:solidFill>
                <a:latin typeface="+mj-lt"/>
              </a:rPr>
              <a:t>Evaluación, colocación</a:t>
            </a:r>
            <a:r>
              <a:rPr lang="es-ES" sz="3200" dirty="0" smtClean="0">
                <a:solidFill>
                  <a:srgbClr val="FFFF00"/>
                </a:solidFill>
                <a:latin typeface="+mj-lt"/>
              </a:rPr>
              <a:t> </a:t>
            </a:r>
            <a:r>
              <a:rPr lang="es-ES" sz="3200" dirty="0" smtClean="0">
                <a:solidFill>
                  <a:srgbClr val="7030A0"/>
                </a:solidFill>
                <a:latin typeface="+mj-lt"/>
              </a:rPr>
              <a:t>preparación</a:t>
            </a:r>
            <a:endParaRPr lang="es-ES" sz="3200" dirty="0">
              <a:solidFill>
                <a:srgbClr val="7030A0"/>
              </a:solidFill>
              <a:latin typeface="+mj-lt"/>
            </a:endParaRPr>
          </a:p>
        </p:txBody>
      </p:sp>
      <p:sp>
        <p:nvSpPr>
          <p:cNvPr id="7" name="Title 1"/>
          <p:cNvSpPr>
            <a:spLocks noGrp="1"/>
          </p:cNvSpPr>
          <p:nvPr>
            <p:ph type="title"/>
          </p:nvPr>
        </p:nvSpPr>
        <p:spPr>
          <a:xfrm>
            <a:off x="467544" y="836712"/>
            <a:ext cx="4104457" cy="648072"/>
          </a:xfrm>
        </p:spPr>
        <p:txBody>
          <a:bodyPr>
            <a:normAutofit fontScale="90000"/>
          </a:bodyPr>
          <a:lstStyle/>
          <a:p>
            <a:r>
              <a:rPr lang="en-GB" dirty="0"/>
              <a:t>S</a:t>
            </a:r>
            <a:r>
              <a:rPr lang="en-GB" dirty="0" smtClean="0"/>
              <a:t>creening</a:t>
            </a:r>
            <a:r>
              <a:rPr lang="en-GB" dirty="0"/>
              <a:t>, placement &amp;</a:t>
            </a:r>
            <a:r>
              <a:rPr lang="en-GB" dirty="0" smtClean="0"/>
              <a:t> preparation</a:t>
            </a:r>
            <a:br>
              <a:rPr lang="en-GB" dirty="0" smtClean="0"/>
            </a:br>
            <a:endParaRPr lang="en-GB" dirty="0"/>
          </a:p>
        </p:txBody>
      </p:sp>
      <p:sp>
        <p:nvSpPr>
          <p:cNvPr id="8" name="TextBox 7"/>
          <p:cNvSpPr txBox="1"/>
          <p:nvPr/>
        </p:nvSpPr>
        <p:spPr>
          <a:xfrm>
            <a:off x="4572001" y="1556792"/>
            <a:ext cx="4247636" cy="5262979"/>
          </a:xfrm>
          <a:prstGeom prst="rect">
            <a:avLst/>
          </a:prstGeom>
          <a:noFill/>
        </p:spPr>
        <p:txBody>
          <a:bodyPr wrap="square" rtlCol="0">
            <a:spAutoFit/>
          </a:bodyPr>
          <a:lstStyle/>
          <a:p>
            <a:pPr marL="228600" indent="-228600">
              <a:buFont typeface="Wingdings" panose="05000000000000000000" pitchFamily="2" charset="2"/>
              <a:buChar char="v"/>
            </a:pPr>
            <a:r>
              <a:rPr lang="es-ES" sz="2000" dirty="0" smtClean="0">
                <a:solidFill>
                  <a:srgbClr val="C00000"/>
                </a:solidFill>
              </a:rPr>
              <a:t>COLOCACIÓN:</a:t>
            </a:r>
            <a:r>
              <a:rPr lang="es-ES" sz="2000" dirty="0" smtClean="0">
                <a:solidFill>
                  <a:srgbClr val="7030A0"/>
                </a:solidFill>
              </a:rPr>
              <a:t> ¿Adónde vivir? Y ¿A qué escuela asistir?</a:t>
            </a:r>
          </a:p>
          <a:p>
            <a:pPr marL="228600" indent="-228600">
              <a:buFont typeface="Wingdings" panose="05000000000000000000" pitchFamily="2" charset="2"/>
              <a:buChar char="v"/>
            </a:pPr>
            <a:endParaRPr lang="es-ES" sz="400" dirty="0" smtClean="0">
              <a:solidFill>
                <a:srgbClr val="7030A0"/>
              </a:solidFill>
            </a:endParaRPr>
          </a:p>
          <a:p>
            <a:pPr marL="228600" indent="-228600">
              <a:buFont typeface="Wingdings" panose="05000000000000000000" pitchFamily="2" charset="2"/>
              <a:buChar char="v"/>
            </a:pPr>
            <a:r>
              <a:rPr lang="es-ES" sz="2000" dirty="0" smtClean="0">
                <a:solidFill>
                  <a:srgbClr val="7030A0"/>
                </a:solidFill>
              </a:rPr>
              <a:t>Soporte (apoyo) temprana para educación especial</a:t>
            </a:r>
          </a:p>
          <a:p>
            <a:pPr marL="228600" indent="-228600">
              <a:buFont typeface="Wingdings" panose="05000000000000000000" pitchFamily="2" charset="2"/>
              <a:buChar char="v"/>
            </a:pPr>
            <a:endParaRPr lang="es-ES" sz="400" dirty="0" smtClean="0">
              <a:solidFill>
                <a:srgbClr val="7030A0"/>
              </a:solidFill>
            </a:endParaRPr>
          </a:p>
          <a:p>
            <a:pPr marL="228600" indent="-228600">
              <a:buFont typeface="Wingdings" panose="05000000000000000000" pitchFamily="2" charset="2"/>
              <a:buChar char="v"/>
            </a:pPr>
            <a:r>
              <a:rPr lang="es-ES" sz="2000" dirty="0" smtClean="0">
                <a:solidFill>
                  <a:srgbClr val="7030A0"/>
                </a:solidFill>
              </a:rPr>
              <a:t>Maestros quienes entiendan necesidades especiales; tener un reporte claro de la escuela previa.</a:t>
            </a:r>
          </a:p>
          <a:p>
            <a:pPr marL="228600" indent="-228600">
              <a:buFont typeface="Wingdings" panose="05000000000000000000" pitchFamily="2" charset="2"/>
              <a:buChar char="v"/>
            </a:pPr>
            <a:endParaRPr lang="es-ES" sz="400" dirty="0" smtClean="0">
              <a:solidFill>
                <a:srgbClr val="7030A0"/>
              </a:solidFill>
            </a:endParaRPr>
          </a:p>
          <a:p>
            <a:pPr marL="228600" indent="-228600">
              <a:buFont typeface="Wingdings" panose="05000000000000000000" pitchFamily="2" charset="2"/>
              <a:buChar char="v"/>
            </a:pPr>
            <a:r>
              <a:rPr lang="es-ES" sz="2000" dirty="0" smtClean="0">
                <a:solidFill>
                  <a:srgbClr val="7030A0"/>
                </a:solidFill>
              </a:rPr>
              <a:t>Entrenar el equipo para que sean entendidos</a:t>
            </a:r>
          </a:p>
          <a:p>
            <a:pPr marL="228600" indent="-228600">
              <a:buFont typeface="Wingdings" panose="05000000000000000000" pitchFamily="2" charset="2"/>
              <a:buChar char="v"/>
            </a:pPr>
            <a:endParaRPr lang="es-ES" sz="400" dirty="0" smtClean="0">
              <a:solidFill>
                <a:srgbClr val="7030A0"/>
              </a:solidFill>
            </a:endParaRPr>
          </a:p>
          <a:p>
            <a:pPr marL="228600" indent="-228600">
              <a:buFont typeface="Wingdings" panose="05000000000000000000" pitchFamily="2" charset="2"/>
              <a:buChar char="v"/>
            </a:pPr>
            <a:r>
              <a:rPr lang="es-ES" sz="2000" dirty="0" smtClean="0">
                <a:solidFill>
                  <a:srgbClr val="7030A0"/>
                </a:solidFill>
              </a:rPr>
              <a:t>Evite áreas súper inseguras donde es posible tener evacuaciones etc. o tener calma en una crisis o no poder hablar libremente de la misión.</a:t>
            </a:r>
            <a:endParaRPr lang="es-ES" sz="2000" dirty="0">
              <a:solidFill>
                <a:srgbClr val="7030A0"/>
              </a:solidFill>
            </a:endParaRPr>
          </a:p>
        </p:txBody>
      </p:sp>
    </p:spTree>
    <p:extLst>
      <p:ext uri="{BB962C8B-B14F-4D97-AF65-F5344CB8AC3E}">
        <p14:creationId xmlns:p14="http://schemas.microsoft.com/office/powerpoint/2010/main" val="20157819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36712"/>
            <a:ext cx="4104457" cy="648072"/>
          </a:xfrm>
        </p:spPr>
        <p:txBody>
          <a:bodyPr>
            <a:normAutofit fontScale="90000"/>
          </a:bodyPr>
          <a:lstStyle/>
          <a:p>
            <a:r>
              <a:rPr lang="en-GB" dirty="0"/>
              <a:t>S</a:t>
            </a:r>
            <a:r>
              <a:rPr lang="en-GB" dirty="0" smtClean="0"/>
              <a:t>creening</a:t>
            </a:r>
            <a:r>
              <a:rPr lang="en-GB" dirty="0"/>
              <a:t>, placement &amp;</a:t>
            </a:r>
            <a:r>
              <a:rPr lang="en-GB" dirty="0" smtClean="0"/>
              <a:t> preparation</a:t>
            </a:r>
            <a:br>
              <a:rPr lang="en-GB" dirty="0" smtClean="0"/>
            </a:br>
            <a:endParaRPr lang="en-GB" dirty="0"/>
          </a:p>
        </p:txBody>
      </p:sp>
      <p:sp>
        <p:nvSpPr>
          <p:cNvPr id="3" name="Content Placeholder 2"/>
          <p:cNvSpPr>
            <a:spLocks noGrp="1"/>
          </p:cNvSpPr>
          <p:nvPr>
            <p:ph idx="1"/>
          </p:nvPr>
        </p:nvSpPr>
        <p:spPr>
          <a:xfrm>
            <a:off x="467544" y="1844824"/>
            <a:ext cx="4104456" cy="4051437"/>
          </a:xfrm>
        </p:spPr>
        <p:txBody>
          <a:bodyPr>
            <a:noAutofit/>
          </a:bodyPr>
          <a:lstStyle/>
          <a:p>
            <a:pPr marL="0" indent="0">
              <a:buNone/>
            </a:pPr>
            <a:r>
              <a:rPr lang="en-GB" sz="2400" dirty="0" smtClean="0">
                <a:solidFill>
                  <a:srgbClr val="FF0000"/>
                </a:solidFill>
              </a:rPr>
              <a:t>* AWARE: </a:t>
            </a:r>
            <a:r>
              <a:rPr lang="en-GB" sz="2400" dirty="0" smtClean="0"/>
              <a:t>Health risks (if lick dirty objects, run off, hurt self in tantrums etc.) What medical facilities?</a:t>
            </a:r>
          </a:p>
          <a:p>
            <a:pPr marL="0" indent="0">
              <a:buNone/>
            </a:pPr>
            <a:r>
              <a:rPr lang="en-GB" sz="2400" dirty="0" smtClean="0"/>
              <a:t>*Avoid </a:t>
            </a:r>
            <a:r>
              <a:rPr lang="en-GB" sz="2400" dirty="0"/>
              <a:t>over-stimulation </a:t>
            </a:r>
          </a:p>
          <a:p>
            <a:pPr>
              <a:buFont typeface="Arial" charset="0"/>
              <a:buChar char="•"/>
            </a:pPr>
            <a:endParaRPr lang="en-GB" sz="2000" dirty="0"/>
          </a:p>
        </p:txBody>
      </p:sp>
      <p:sp>
        <p:nvSpPr>
          <p:cNvPr id="4" name="TextBox 3"/>
          <p:cNvSpPr txBox="1"/>
          <p:nvPr/>
        </p:nvSpPr>
        <p:spPr>
          <a:xfrm>
            <a:off x="4859195" y="2060848"/>
            <a:ext cx="3960441" cy="3847207"/>
          </a:xfrm>
          <a:prstGeom prst="rect">
            <a:avLst/>
          </a:prstGeom>
          <a:noFill/>
        </p:spPr>
        <p:txBody>
          <a:bodyPr wrap="square" rtlCol="0">
            <a:spAutoFit/>
          </a:bodyPr>
          <a:lstStyle/>
          <a:p>
            <a:pPr marL="457200" indent="-457200">
              <a:buFont typeface="Wingdings" panose="05000000000000000000" pitchFamily="2" charset="2"/>
              <a:buChar char="v"/>
            </a:pPr>
            <a:r>
              <a:rPr lang="es-ES" sz="2400" dirty="0" smtClean="0">
                <a:solidFill>
                  <a:srgbClr val="C00000"/>
                </a:solidFill>
              </a:rPr>
              <a:t>ATENTO:</a:t>
            </a:r>
            <a:r>
              <a:rPr lang="es-ES" sz="2400" dirty="0" smtClean="0">
                <a:solidFill>
                  <a:srgbClr val="7030A0"/>
                </a:solidFill>
              </a:rPr>
              <a:t> Riesgos de salud (si lambe objetos sucios, si se va del lugar, si se lastima en los arrebatos, etc.) ¿Qué lugares médicas existen?</a:t>
            </a:r>
          </a:p>
          <a:p>
            <a:pPr marL="457200" indent="-457200">
              <a:buFont typeface="Wingdings" panose="05000000000000000000" pitchFamily="2" charset="2"/>
              <a:buChar char="v"/>
            </a:pPr>
            <a:endParaRPr lang="es-ES" sz="400" dirty="0" smtClean="0">
              <a:solidFill>
                <a:srgbClr val="7030A0"/>
              </a:solidFill>
            </a:endParaRPr>
          </a:p>
          <a:p>
            <a:pPr marL="457200" indent="-457200">
              <a:buFont typeface="Wingdings" panose="05000000000000000000" pitchFamily="2" charset="2"/>
              <a:buChar char="v"/>
            </a:pPr>
            <a:r>
              <a:rPr lang="es-ES" sz="2400" dirty="0" smtClean="0">
                <a:solidFill>
                  <a:srgbClr val="7030A0"/>
                </a:solidFill>
              </a:rPr>
              <a:t>Evite la sobre estimulación</a:t>
            </a:r>
            <a:endParaRPr lang="es-ES" sz="2400" dirty="0">
              <a:solidFill>
                <a:srgbClr val="7030A0"/>
              </a:solidFill>
            </a:endParaRPr>
          </a:p>
        </p:txBody>
      </p:sp>
      <p:sp>
        <p:nvSpPr>
          <p:cNvPr id="5" name="Rectangle 4"/>
          <p:cNvSpPr/>
          <p:nvPr/>
        </p:nvSpPr>
        <p:spPr>
          <a:xfrm>
            <a:off x="4787188" y="260648"/>
            <a:ext cx="4032448" cy="1569660"/>
          </a:xfrm>
          <a:prstGeom prst="rect">
            <a:avLst/>
          </a:prstGeom>
        </p:spPr>
        <p:txBody>
          <a:bodyPr wrap="square">
            <a:spAutoFit/>
          </a:bodyPr>
          <a:lstStyle/>
          <a:p>
            <a:r>
              <a:rPr lang="es-ES" sz="3200" dirty="0" smtClean="0">
                <a:solidFill>
                  <a:srgbClr val="7030A0"/>
                </a:solidFill>
                <a:latin typeface="+mj-lt"/>
              </a:rPr>
              <a:t>Evaluación, colocación,</a:t>
            </a:r>
            <a:r>
              <a:rPr lang="es-ES" sz="3200" dirty="0" smtClean="0">
                <a:solidFill>
                  <a:srgbClr val="FFFF00"/>
                </a:solidFill>
                <a:latin typeface="+mj-lt"/>
              </a:rPr>
              <a:t> </a:t>
            </a:r>
            <a:r>
              <a:rPr lang="es-ES" sz="3200" dirty="0" smtClean="0">
                <a:solidFill>
                  <a:srgbClr val="7030A0"/>
                </a:solidFill>
                <a:latin typeface="+mj-lt"/>
              </a:rPr>
              <a:t>preparación</a:t>
            </a:r>
            <a:endParaRPr lang="es-ES" sz="3200" dirty="0">
              <a:solidFill>
                <a:srgbClr val="7030A0"/>
              </a:solidFill>
              <a:latin typeface="+mj-lt"/>
            </a:endParaRPr>
          </a:p>
        </p:txBody>
      </p:sp>
    </p:spTree>
    <p:extLst>
      <p:ext uri="{BB962C8B-B14F-4D97-AF65-F5344CB8AC3E}">
        <p14:creationId xmlns:p14="http://schemas.microsoft.com/office/powerpoint/2010/main" val="12349901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sp>
        <p:nvSpPr>
          <p:cNvPr id="3" name="Content Placeholder 2"/>
          <p:cNvSpPr>
            <a:spLocks noGrp="1"/>
          </p:cNvSpPr>
          <p:nvPr>
            <p:ph idx="1"/>
          </p:nvPr>
        </p:nvSpPr>
        <p:spPr/>
        <p:txBody>
          <a:bodyPr/>
          <a:lstStyle/>
          <a:p>
            <a:pPr marL="0" indent="0">
              <a:buNone/>
            </a:pPr>
            <a:r>
              <a:rPr lang="en-GB" dirty="0" smtClean="0"/>
              <a:t> </a:t>
            </a:r>
            <a:endParaRPr lang="en-GB" dirty="0"/>
          </a:p>
        </p:txBody>
      </p:sp>
      <p:sp>
        <p:nvSpPr>
          <p:cNvPr id="4" name="Title 1"/>
          <p:cNvSpPr txBox="1">
            <a:spLocks/>
          </p:cNvSpPr>
          <p:nvPr/>
        </p:nvSpPr>
        <p:spPr>
          <a:xfrm>
            <a:off x="467545" y="838214"/>
            <a:ext cx="4104456" cy="924475"/>
          </a:xfrm>
          <a:prstGeom prst="rect">
            <a:avLst/>
          </a:prstGeom>
        </p:spPr>
        <p:txBody>
          <a:bodyPr vert="horz" lIns="91440" tIns="45720" rIns="91440" bIns="45720" rtlCol="0" anchor="ctr">
            <a:normAutofit fontScale="75000" lnSpcReduction="20000"/>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smtClean="0"/>
              <a:t>Member care needs and helping families thrive </a:t>
            </a:r>
            <a:endParaRPr lang="en-GB" dirty="0"/>
          </a:p>
        </p:txBody>
      </p:sp>
      <p:sp>
        <p:nvSpPr>
          <p:cNvPr id="5" name="Content Placeholder 2"/>
          <p:cNvSpPr txBox="1">
            <a:spLocks/>
          </p:cNvSpPr>
          <p:nvPr/>
        </p:nvSpPr>
        <p:spPr>
          <a:xfrm>
            <a:off x="467545" y="1969851"/>
            <a:ext cx="4104455" cy="4051437"/>
          </a:xfrm>
          <a:prstGeom prst="rect">
            <a:avLst/>
          </a:prstGeom>
        </p:spPr>
        <p:txBody>
          <a:bodyPr vert="horz" lIns="91440" tIns="45720" rIns="91440" bIns="45720" rtlCol="0" anchor="ctr">
            <a:normAutofit fontScale="85000" lnSpcReduction="10000"/>
          </a:bodyPr>
          <a:lst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r>
              <a:rPr lang="en-GB" sz="2800" dirty="0" smtClean="0"/>
              <a:t>Reduce number of moves / travel</a:t>
            </a:r>
          </a:p>
          <a:p>
            <a:r>
              <a:rPr lang="en-GB" sz="2800" dirty="0" smtClean="0"/>
              <a:t>Support for parents/ siblings (respite?)</a:t>
            </a:r>
          </a:p>
          <a:p>
            <a:r>
              <a:rPr lang="en-GB" sz="2800" dirty="0" smtClean="0"/>
              <a:t>Helping child with ASD build friendships and cope with the change when others move/ home assignment etc.</a:t>
            </a:r>
          </a:p>
          <a:p>
            <a:r>
              <a:rPr lang="en-GB" sz="2800" dirty="0" smtClean="0"/>
              <a:t>Offer practical help</a:t>
            </a:r>
          </a:p>
          <a:p>
            <a:endParaRPr lang="en-GB" dirty="0"/>
          </a:p>
        </p:txBody>
      </p:sp>
      <p:sp>
        <p:nvSpPr>
          <p:cNvPr id="6" name="Rectangle 5"/>
          <p:cNvSpPr/>
          <p:nvPr/>
        </p:nvSpPr>
        <p:spPr>
          <a:xfrm>
            <a:off x="4787188" y="44624"/>
            <a:ext cx="4032448" cy="1938992"/>
          </a:xfrm>
          <a:prstGeom prst="rect">
            <a:avLst/>
          </a:prstGeom>
        </p:spPr>
        <p:txBody>
          <a:bodyPr wrap="square">
            <a:spAutoFit/>
          </a:bodyPr>
          <a:lstStyle/>
          <a:p>
            <a:r>
              <a:rPr lang="es-ES" sz="2400" dirty="0" smtClean="0">
                <a:solidFill>
                  <a:srgbClr val="7030A0"/>
                </a:solidFill>
                <a:latin typeface="+mj-lt"/>
              </a:rPr>
              <a:t>Los requisitos para proveer cuidado integral a obreros y ayudar a la familia a echar para adelante</a:t>
            </a:r>
            <a:endParaRPr lang="es-ES" sz="2400" dirty="0">
              <a:solidFill>
                <a:srgbClr val="7030A0"/>
              </a:solidFill>
              <a:latin typeface="+mj-lt"/>
            </a:endParaRPr>
          </a:p>
        </p:txBody>
      </p:sp>
      <p:sp>
        <p:nvSpPr>
          <p:cNvPr id="7" name="TextBox 6"/>
          <p:cNvSpPr txBox="1"/>
          <p:nvPr/>
        </p:nvSpPr>
        <p:spPr>
          <a:xfrm>
            <a:off x="4572001" y="1888371"/>
            <a:ext cx="4247636" cy="4893647"/>
          </a:xfrm>
          <a:prstGeom prst="rect">
            <a:avLst/>
          </a:prstGeom>
          <a:noFill/>
        </p:spPr>
        <p:txBody>
          <a:bodyPr wrap="square" rtlCol="0">
            <a:spAutoFit/>
          </a:bodyPr>
          <a:lstStyle/>
          <a:p>
            <a:pPr marL="228600" indent="-228600">
              <a:buFont typeface="Courier New" panose="02070309020205020404" pitchFamily="49" charset="0"/>
              <a:buChar char="o"/>
            </a:pPr>
            <a:r>
              <a:rPr lang="es-ES" sz="2400" dirty="0" smtClean="0">
                <a:solidFill>
                  <a:srgbClr val="7030A0"/>
                </a:solidFill>
              </a:rPr>
              <a:t>Reducir el número de mudanzas / viajes</a:t>
            </a:r>
          </a:p>
          <a:p>
            <a:pPr marL="228600" indent="-228600">
              <a:buFont typeface="Courier New" panose="02070309020205020404" pitchFamily="49" charset="0"/>
              <a:buChar char="o"/>
            </a:pPr>
            <a:r>
              <a:rPr lang="es-ES" sz="2400" dirty="0" smtClean="0">
                <a:solidFill>
                  <a:srgbClr val="7030A0"/>
                </a:solidFill>
              </a:rPr>
              <a:t>Soporte (apoyo) para los padres / hermanos (¿tiempo de descanso / alivio?)</a:t>
            </a:r>
          </a:p>
          <a:p>
            <a:pPr marL="228600" indent="-228600">
              <a:buFont typeface="Courier New" panose="02070309020205020404" pitchFamily="49" charset="0"/>
              <a:buChar char="o"/>
            </a:pPr>
            <a:r>
              <a:rPr lang="es-ES" sz="2400" dirty="0" smtClean="0">
                <a:solidFill>
                  <a:srgbClr val="7030A0"/>
                </a:solidFill>
              </a:rPr>
              <a:t>Ayudar al niño con TEA crear amistades y manejar los cambios cuando otros se mudan / se regresan a sus países, etc.)</a:t>
            </a:r>
          </a:p>
          <a:p>
            <a:pPr marL="228600" indent="-228600">
              <a:buFont typeface="Courier New" panose="02070309020205020404" pitchFamily="49" charset="0"/>
              <a:buChar char="o"/>
            </a:pPr>
            <a:r>
              <a:rPr lang="es-ES" sz="2400" dirty="0" smtClean="0">
                <a:solidFill>
                  <a:srgbClr val="7030A0"/>
                </a:solidFill>
              </a:rPr>
              <a:t>Ofrezca ayuda práctica</a:t>
            </a:r>
          </a:p>
        </p:txBody>
      </p:sp>
    </p:spTree>
    <p:extLst>
      <p:ext uri="{BB962C8B-B14F-4D97-AF65-F5344CB8AC3E}">
        <p14:creationId xmlns:p14="http://schemas.microsoft.com/office/powerpoint/2010/main" val="38081432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5" y="548680"/>
            <a:ext cx="4104456" cy="924475"/>
          </a:xfrm>
        </p:spPr>
        <p:txBody>
          <a:bodyPr/>
          <a:lstStyle/>
          <a:p>
            <a:r>
              <a:rPr lang="en-GB" dirty="0" smtClean="0"/>
              <a:t>Discuss</a:t>
            </a:r>
            <a:endParaRPr lang="en-GB" dirty="0"/>
          </a:p>
        </p:txBody>
      </p:sp>
      <p:sp>
        <p:nvSpPr>
          <p:cNvPr id="3" name="Content Placeholder 2"/>
          <p:cNvSpPr>
            <a:spLocks noGrp="1"/>
          </p:cNvSpPr>
          <p:nvPr>
            <p:ph idx="1"/>
          </p:nvPr>
        </p:nvSpPr>
        <p:spPr>
          <a:xfrm>
            <a:off x="467545" y="1680317"/>
            <a:ext cx="4104455" cy="4051437"/>
          </a:xfrm>
        </p:spPr>
        <p:txBody>
          <a:bodyPr>
            <a:normAutofit fontScale="85000" lnSpcReduction="10000"/>
          </a:bodyPr>
          <a:lstStyle/>
          <a:p>
            <a:r>
              <a:rPr lang="en-GB" sz="3200" dirty="0" smtClean="0"/>
              <a:t>What difficulties do families with special needs face in mission?</a:t>
            </a:r>
          </a:p>
          <a:p>
            <a:r>
              <a:rPr lang="en-GB" sz="3200" dirty="0" smtClean="0"/>
              <a:t>How could you help meet their member care needs?</a:t>
            </a:r>
          </a:p>
          <a:p>
            <a:r>
              <a:rPr lang="en-GB" sz="3200" dirty="0" smtClean="0"/>
              <a:t>How can we help them thrive?</a:t>
            </a:r>
          </a:p>
        </p:txBody>
      </p:sp>
      <p:sp>
        <p:nvSpPr>
          <p:cNvPr id="4" name="Rectangle 3"/>
          <p:cNvSpPr/>
          <p:nvPr/>
        </p:nvSpPr>
        <p:spPr>
          <a:xfrm>
            <a:off x="4787188" y="683985"/>
            <a:ext cx="4032448" cy="584775"/>
          </a:xfrm>
          <a:prstGeom prst="rect">
            <a:avLst/>
          </a:prstGeom>
        </p:spPr>
        <p:txBody>
          <a:bodyPr wrap="square">
            <a:spAutoFit/>
          </a:bodyPr>
          <a:lstStyle/>
          <a:p>
            <a:r>
              <a:rPr lang="es-ES" sz="3200" dirty="0" smtClean="0">
                <a:solidFill>
                  <a:srgbClr val="7030A0"/>
                </a:solidFill>
                <a:latin typeface="+mj-lt"/>
              </a:rPr>
              <a:t>Para discutir</a:t>
            </a:r>
            <a:endParaRPr lang="es-ES" sz="3200" dirty="0">
              <a:solidFill>
                <a:srgbClr val="7030A0"/>
              </a:solidFill>
              <a:latin typeface="+mj-lt"/>
            </a:endParaRPr>
          </a:p>
        </p:txBody>
      </p:sp>
      <p:sp>
        <p:nvSpPr>
          <p:cNvPr id="5" name="TextBox 4"/>
          <p:cNvSpPr txBox="1"/>
          <p:nvPr/>
        </p:nvSpPr>
        <p:spPr>
          <a:xfrm>
            <a:off x="4572000" y="1268760"/>
            <a:ext cx="4392488" cy="5078313"/>
          </a:xfrm>
          <a:prstGeom prst="rect">
            <a:avLst/>
          </a:prstGeom>
          <a:noFill/>
        </p:spPr>
        <p:txBody>
          <a:bodyPr wrap="square" rtlCol="0">
            <a:spAutoFit/>
          </a:bodyPr>
          <a:lstStyle/>
          <a:p>
            <a:pPr marL="457200" indent="-457200">
              <a:buFont typeface="Wingdings" panose="05000000000000000000" pitchFamily="2" charset="2"/>
              <a:buChar char="v"/>
            </a:pPr>
            <a:r>
              <a:rPr lang="es-ES" sz="2700" dirty="0" smtClean="0">
                <a:solidFill>
                  <a:srgbClr val="7030A0"/>
                </a:solidFill>
              </a:rPr>
              <a:t>¿Cuáles dificultades enfrentan las familia con necesidades especiales en misiones?</a:t>
            </a:r>
          </a:p>
          <a:p>
            <a:pPr marL="457200" indent="-457200">
              <a:buFont typeface="Wingdings" panose="05000000000000000000" pitchFamily="2" charset="2"/>
              <a:buChar char="v"/>
            </a:pPr>
            <a:r>
              <a:rPr lang="es-ES" sz="2700" dirty="0" smtClean="0">
                <a:solidFill>
                  <a:srgbClr val="7030A0"/>
                </a:solidFill>
              </a:rPr>
              <a:t>¿Cómo podrás ayudarle con sus necesidades de cuidado integral?</a:t>
            </a:r>
          </a:p>
          <a:p>
            <a:pPr marL="457200" indent="-457200">
              <a:buFont typeface="Wingdings" panose="05000000000000000000" pitchFamily="2" charset="2"/>
              <a:buChar char="v"/>
            </a:pPr>
            <a:r>
              <a:rPr lang="es-ES" sz="2700" dirty="0" smtClean="0">
                <a:solidFill>
                  <a:srgbClr val="7030A0"/>
                </a:solidFill>
              </a:rPr>
              <a:t>¿Cómo podremos ayudarles a echar adelante?</a:t>
            </a:r>
            <a:endParaRPr lang="es-ES" sz="2700" dirty="0">
              <a:solidFill>
                <a:srgbClr val="7030A0"/>
              </a:solidFill>
            </a:endParaRPr>
          </a:p>
        </p:txBody>
      </p:sp>
    </p:spTree>
    <p:extLst>
      <p:ext uri="{BB962C8B-B14F-4D97-AF65-F5344CB8AC3E}">
        <p14:creationId xmlns:p14="http://schemas.microsoft.com/office/powerpoint/2010/main" val="18468180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sp>
        <p:nvSpPr>
          <p:cNvPr id="3" name="Content Placeholder 2"/>
          <p:cNvSpPr>
            <a:spLocks noGrp="1"/>
          </p:cNvSpPr>
          <p:nvPr>
            <p:ph idx="1"/>
          </p:nvPr>
        </p:nvSpPr>
        <p:spPr/>
        <p:txBody>
          <a:bodyPr/>
          <a:lstStyle/>
          <a:p>
            <a:pPr marL="0" indent="0">
              <a:buNone/>
            </a:pPr>
            <a:r>
              <a:rPr lang="en-GB" dirty="0" smtClean="0"/>
              <a:t>  </a:t>
            </a:r>
            <a:endParaRPr lang="en-GB" dirty="0"/>
          </a:p>
        </p:txBody>
      </p:sp>
      <p:sp>
        <p:nvSpPr>
          <p:cNvPr id="4" name="Title 1"/>
          <p:cNvSpPr txBox="1">
            <a:spLocks/>
          </p:cNvSpPr>
          <p:nvPr/>
        </p:nvSpPr>
        <p:spPr>
          <a:xfrm>
            <a:off x="1009442" y="44624"/>
            <a:ext cx="7125113" cy="924475"/>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smtClean="0"/>
              <a:t>From Deanna Richey’s MA thesis</a:t>
            </a:r>
            <a:endParaRPr lang="en-GB" dirty="0"/>
          </a:p>
        </p:txBody>
      </p:sp>
      <p:sp>
        <p:nvSpPr>
          <p:cNvPr id="5" name="Content Placeholder 2"/>
          <p:cNvSpPr txBox="1">
            <a:spLocks/>
          </p:cNvSpPr>
          <p:nvPr/>
        </p:nvSpPr>
        <p:spPr>
          <a:xfrm>
            <a:off x="1009443" y="1807361"/>
            <a:ext cx="7125112" cy="4051437"/>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pPr marL="0" indent="0">
              <a:buFont typeface="Wingdings 2" charset="2"/>
              <a:buNone/>
            </a:pPr>
            <a:r>
              <a:rPr lang="en-GB" smtClean="0"/>
              <a:t>  </a:t>
            </a:r>
            <a:endParaRPr lang="en-GB" dirty="0"/>
          </a:p>
        </p:txBody>
      </p:sp>
      <p:graphicFrame>
        <p:nvGraphicFramePr>
          <p:cNvPr id="6" name="Content Placeholder 3"/>
          <p:cNvGraphicFramePr>
            <a:graphicFrameLocks/>
          </p:cNvGraphicFramePr>
          <p:nvPr>
            <p:extLst>
              <p:ext uri="{D42A27DB-BD31-4B8C-83A1-F6EECF244321}">
                <p14:modId xmlns:p14="http://schemas.microsoft.com/office/powerpoint/2010/main" val="2039478624"/>
              </p:ext>
            </p:extLst>
          </p:nvPr>
        </p:nvGraphicFramePr>
        <p:xfrm>
          <a:off x="609600" y="11215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179512" y="5777706"/>
            <a:ext cx="8856984" cy="523220"/>
          </a:xfrm>
          <a:prstGeom prst="rect">
            <a:avLst/>
          </a:prstGeom>
        </p:spPr>
        <p:txBody>
          <a:bodyPr wrap="square">
            <a:spAutoFit/>
          </a:bodyPr>
          <a:lstStyle/>
          <a:p>
            <a:r>
              <a:rPr lang="es-ES" sz="2800" dirty="0" smtClean="0">
                <a:solidFill>
                  <a:srgbClr val="7030A0"/>
                </a:solidFill>
                <a:latin typeface="+mj-lt"/>
              </a:rPr>
              <a:t>De la tesis de </a:t>
            </a:r>
            <a:r>
              <a:rPr lang="es-ES" sz="2800" dirty="0" err="1" smtClean="0">
                <a:solidFill>
                  <a:srgbClr val="7030A0"/>
                </a:solidFill>
                <a:latin typeface="+mj-lt"/>
              </a:rPr>
              <a:t>Deanna</a:t>
            </a:r>
            <a:r>
              <a:rPr lang="es-ES" sz="2800" dirty="0" smtClean="0">
                <a:solidFill>
                  <a:srgbClr val="7030A0"/>
                </a:solidFill>
                <a:latin typeface="+mj-lt"/>
              </a:rPr>
              <a:t> </a:t>
            </a:r>
            <a:r>
              <a:rPr lang="es-ES" sz="2800" dirty="0" err="1" smtClean="0">
                <a:solidFill>
                  <a:srgbClr val="7030A0"/>
                </a:solidFill>
                <a:latin typeface="+mj-lt"/>
              </a:rPr>
              <a:t>Richey</a:t>
            </a:r>
            <a:r>
              <a:rPr lang="es-ES" sz="2800" dirty="0" smtClean="0">
                <a:solidFill>
                  <a:srgbClr val="7030A0"/>
                </a:solidFill>
                <a:latin typeface="+mj-lt"/>
              </a:rPr>
              <a:t> para la maestría </a:t>
            </a:r>
            <a:endParaRPr lang="es-ES" sz="2800" dirty="0">
              <a:solidFill>
                <a:srgbClr val="7030A0"/>
              </a:solidFill>
              <a:latin typeface="+mj-lt"/>
            </a:endParaRPr>
          </a:p>
        </p:txBody>
      </p:sp>
      <p:sp>
        <p:nvSpPr>
          <p:cNvPr id="8" name="Rectangle 7"/>
          <p:cNvSpPr/>
          <p:nvPr/>
        </p:nvSpPr>
        <p:spPr>
          <a:xfrm>
            <a:off x="179512" y="6239053"/>
            <a:ext cx="8784976" cy="646331"/>
          </a:xfrm>
          <a:prstGeom prst="rect">
            <a:avLst/>
          </a:prstGeom>
        </p:spPr>
        <p:txBody>
          <a:bodyPr wrap="square">
            <a:spAutoFit/>
          </a:bodyPr>
          <a:lstStyle/>
          <a:p>
            <a:pPr algn="ctr"/>
            <a:r>
              <a:rPr lang="es-ES" dirty="0" smtClean="0">
                <a:solidFill>
                  <a:srgbClr val="7030A0"/>
                </a:solidFill>
                <a:latin typeface="+mj-lt"/>
              </a:rPr>
              <a:t>Calificación: Los aspectos mas difíciles de la necesidades especiales en misiones</a:t>
            </a:r>
            <a:endParaRPr lang="es-ES" dirty="0">
              <a:solidFill>
                <a:srgbClr val="7030A0"/>
              </a:solidFill>
            </a:endParaRPr>
          </a:p>
        </p:txBody>
      </p:sp>
      <p:pic>
        <p:nvPicPr>
          <p:cNvPr id="13" name="Picture 12"/>
          <p:cNvPicPr>
            <a:picLocks noChangeAspect="1"/>
          </p:cNvPicPr>
          <p:nvPr/>
        </p:nvPicPr>
        <p:blipFill>
          <a:blip r:embed="rId3"/>
          <a:stretch>
            <a:fillRect/>
          </a:stretch>
        </p:blipFill>
        <p:spPr>
          <a:xfrm>
            <a:off x="14079" y="2272058"/>
            <a:ext cx="1990725" cy="2886075"/>
          </a:xfrm>
          <a:prstGeom prst="rect">
            <a:avLst/>
          </a:prstGeom>
        </p:spPr>
      </p:pic>
    </p:spTree>
    <p:extLst>
      <p:ext uri="{BB962C8B-B14F-4D97-AF65-F5344CB8AC3E}">
        <p14:creationId xmlns:p14="http://schemas.microsoft.com/office/powerpoint/2010/main" val="23292264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sp>
        <p:nvSpPr>
          <p:cNvPr id="3" name="Content Placeholder 2"/>
          <p:cNvSpPr>
            <a:spLocks noGrp="1"/>
          </p:cNvSpPr>
          <p:nvPr>
            <p:ph idx="1"/>
          </p:nvPr>
        </p:nvSpPr>
        <p:spPr/>
        <p:txBody>
          <a:bodyPr/>
          <a:lstStyle/>
          <a:p>
            <a:pPr marL="0" indent="0">
              <a:buNone/>
            </a:pPr>
            <a:r>
              <a:rPr lang="en-GB" dirty="0" smtClean="0"/>
              <a:t>  </a:t>
            </a:r>
            <a:endParaRPr lang="en-GB" dirty="0"/>
          </a:p>
        </p:txBody>
      </p:sp>
      <p:sp>
        <p:nvSpPr>
          <p:cNvPr id="4" name="Title 1"/>
          <p:cNvSpPr txBox="1">
            <a:spLocks/>
          </p:cNvSpPr>
          <p:nvPr/>
        </p:nvSpPr>
        <p:spPr>
          <a:xfrm>
            <a:off x="467545" y="413048"/>
            <a:ext cx="4032448" cy="792089"/>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smtClean="0"/>
              <a:t>How can we help with:</a:t>
            </a:r>
            <a:endParaRPr lang="en-GB" dirty="0"/>
          </a:p>
        </p:txBody>
      </p:sp>
      <p:sp>
        <p:nvSpPr>
          <p:cNvPr id="5" name="Content Placeholder 2"/>
          <p:cNvSpPr txBox="1">
            <a:spLocks/>
          </p:cNvSpPr>
          <p:nvPr/>
        </p:nvSpPr>
        <p:spPr>
          <a:xfrm>
            <a:off x="467545" y="1959761"/>
            <a:ext cx="4032447" cy="4051437"/>
          </a:xfrm>
          <a:prstGeom prst="rect">
            <a:avLst/>
          </a:prstGeom>
        </p:spPr>
        <p:txBody>
          <a:bodyPr vert="horz" lIns="91440" tIns="45720" rIns="91440" bIns="45720" rtlCol="0" anchor="ctr">
            <a:noAutofit/>
          </a:bodyPr>
          <a:lst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r>
              <a:rPr lang="en-GB" sz="3200" dirty="0" smtClean="0"/>
              <a:t>Travel?</a:t>
            </a:r>
          </a:p>
          <a:p>
            <a:r>
              <a:rPr lang="en-GB" sz="3200" dirty="0" smtClean="0"/>
              <a:t>Tantrums?</a:t>
            </a:r>
          </a:p>
          <a:p>
            <a:r>
              <a:rPr lang="en-GB" sz="3200" dirty="0" smtClean="0"/>
              <a:t>Sleep?</a:t>
            </a:r>
          </a:p>
          <a:p>
            <a:r>
              <a:rPr lang="en-GB" sz="3200" dirty="0" smtClean="0"/>
              <a:t>Toileting?</a:t>
            </a:r>
          </a:p>
          <a:p>
            <a:r>
              <a:rPr lang="en-GB" sz="3200" dirty="0" smtClean="0"/>
              <a:t>Friends/ social skills?</a:t>
            </a:r>
          </a:p>
          <a:p>
            <a:r>
              <a:rPr lang="en-GB" sz="3200" dirty="0" smtClean="0"/>
              <a:t>Eating?</a:t>
            </a:r>
          </a:p>
          <a:p>
            <a:r>
              <a:rPr lang="en-GB" sz="3200" dirty="0" smtClean="0"/>
              <a:t>Bullying?</a:t>
            </a:r>
            <a:endParaRPr lang="en-GB" sz="3200" dirty="0"/>
          </a:p>
        </p:txBody>
      </p:sp>
      <p:sp>
        <p:nvSpPr>
          <p:cNvPr id="6" name="Rectangle 5"/>
          <p:cNvSpPr/>
          <p:nvPr/>
        </p:nvSpPr>
        <p:spPr>
          <a:xfrm>
            <a:off x="4823191" y="270483"/>
            <a:ext cx="4032448" cy="1077218"/>
          </a:xfrm>
          <a:prstGeom prst="rect">
            <a:avLst/>
          </a:prstGeom>
        </p:spPr>
        <p:txBody>
          <a:bodyPr wrap="square">
            <a:spAutoFit/>
          </a:bodyPr>
          <a:lstStyle/>
          <a:p>
            <a:r>
              <a:rPr lang="es-ES" sz="3200" dirty="0" smtClean="0">
                <a:solidFill>
                  <a:srgbClr val="7030A0"/>
                </a:solidFill>
                <a:latin typeface="+mj-lt"/>
              </a:rPr>
              <a:t>Como podremos ayudar con:</a:t>
            </a:r>
            <a:endParaRPr lang="es-ES" sz="3200" dirty="0">
              <a:solidFill>
                <a:srgbClr val="7030A0"/>
              </a:solidFill>
              <a:latin typeface="+mj-lt"/>
            </a:endParaRPr>
          </a:p>
        </p:txBody>
      </p:sp>
      <p:sp>
        <p:nvSpPr>
          <p:cNvPr id="7" name="TextBox 6"/>
          <p:cNvSpPr txBox="1"/>
          <p:nvPr/>
        </p:nvSpPr>
        <p:spPr>
          <a:xfrm>
            <a:off x="4499992" y="1519039"/>
            <a:ext cx="4358257" cy="5078313"/>
          </a:xfrm>
          <a:prstGeom prst="rect">
            <a:avLst/>
          </a:prstGeom>
          <a:noFill/>
        </p:spPr>
        <p:txBody>
          <a:bodyPr wrap="square" rtlCol="0">
            <a:spAutoFit/>
          </a:bodyPr>
          <a:lstStyle/>
          <a:p>
            <a:pPr marL="457200" indent="-457200">
              <a:lnSpc>
                <a:spcPct val="150000"/>
              </a:lnSpc>
              <a:buFont typeface="Courier New" panose="02070309020205020404" pitchFamily="49" charset="0"/>
              <a:buChar char="o"/>
            </a:pPr>
            <a:r>
              <a:rPr lang="es-ES" sz="2700" dirty="0" smtClean="0">
                <a:solidFill>
                  <a:srgbClr val="7030A0"/>
                </a:solidFill>
              </a:rPr>
              <a:t>¿Viajes?</a:t>
            </a:r>
          </a:p>
          <a:p>
            <a:pPr marL="457200" indent="-457200">
              <a:lnSpc>
                <a:spcPct val="150000"/>
              </a:lnSpc>
              <a:buFont typeface="Courier New" panose="02070309020205020404" pitchFamily="49" charset="0"/>
              <a:buChar char="o"/>
            </a:pPr>
            <a:r>
              <a:rPr lang="es-ES" sz="2700" dirty="0" smtClean="0">
                <a:solidFill>
                  <a:srgbClr val="7030A0"/>
                </a:solidFill>
              </a:rPr>
              <a:t>¿Arrebatos (rabias)?</a:t>
            </a:r>
          </a:p>
          <a:p>
            <a:pPr marL="457200" indent="-457200">
              <a:lnSpc>
                <a:spcPct val="150000"/>
              </a:lnSpc>
              <a:buFont typeface="Courier New" panose="02070309020205020404" pitchFamily="49" charset="0"/>
              <a:buChar char="o"/>
            </a:pPr>
            <a:r>
              <a:rPr lang="es-ES" sz="2700" dirty="0" smtClean="0">
                <a:solidFill>
                  <a:srgbClr val="7030A0"/>
                </a:solidFill>
              </a:rPr>
              <a:t>¿Dormir?</a:t>
            </a:r>
          </a:p>
          <a:p>
            <a:pPr marL="457200" indent="-457200">
              <a:lnSpc>
                <a:spcPct val="150000"/>
              </a:lnSpc>
              <a:buFont typeface="Courier New" panose="02070309020205020404" pitchFamily="49" charset="0"/>
              <a:buChar char="o"/>
            </a:pPr>
            <a:r>
              <a:rPr lang="es-ES" sz="2700" dirty="0" smtClean="0">
                <a:solidFill>
                  <a:srgbClr val="7030A0"/>
                </a:solidFill>
              </a:rPr>
              <a:t>¿Entrenar a ir al baño?</a:t>
            </a:r>
          </a:p>
          <a:p>
            <a:pPr marL="457200" indent="-457200">
              <a:lnSpc>
                <a:spcPct val="150000"/>
              </a:lnSpc>
              <a:buFont typeface="Courier New" panose="02070309020205020404" pitchFamily="49" charset="0"/>
              <a:buChar char="o"/>
            </a:pPr>
            <a:r>
              <a:rPr lang="es-ES" sz="2700" dirty="0" smtClean="0">
                <a:solidFill>
                  <a:srgbClr val="7030A0"/>
                </a:solidFill>
              </a:rPr>
              <a:t>¿Amistades?</a:t>
            </a:r>
            <a:endParaRPr lang="es-ES" sz="2700" dirty="0">
              <a:solidFill>
                <a:srgbClr val="7030A0"/>
              </a:solidFill>
            </a:endParaRPr>
          </a:p>
          <a:p>
            <a:pPr marL="457200" indent="-457200">
              <a:lnSpc>
                <a:spcPct val="150000"/>
              </a:lnSpc>
              <a:buFont typeface="Courier New" panose="02070309020205020404" pitchFamily="49" charset="0"/>
              <a:buChar char="o"/>
            </a:pPr>
            <a:r>
              <a:rPr lang="es-ES" sz="2700" dirty="0" smtClean="0">
                <a:solidFill>
                  <a:srgbClr val="7030A0"/>
                </a:solidFill>
              </a:rPr>
              <a:t>¿Las comidas?</a:t>
            </a:r>
            <a:endParaRPr lang="es-ES" sz="2700" dirty="0">
              <a:solidFill>
                <a:srgbClr val="7030A0"/>
              </a:solidFill>
            </a:endParaRPr>
          </a:p>
          <a:p>
            <a:pPr marL="457200" indent="-457200">
              <a:lnSpc>
                <a:spcPct val="150000"/>
              </a:lnSpc>
              <a:buFont typeface="Courier New" panose="02070309020205020404" pitchFamily="49" charset="0"/>
              <a:buChar char="o"/>
            </a:pPr>
            <a:r>
              <a:rPr lang="es-ES" sz="2700" dirty="0" smtClean="0">
                <a:solidFill>
                  <a:srgbClr val="7030A0"/>
                </a:solidFill>
              </a:rPr>
              <a:t>¿Acoso?</a:t>
            </a:r>
            <a:endParaRPr lang="es-ES" sz="2700" dirty="0">
              <a:solidFill>
                <a:srgbClr val="7030A0"/>
              </a:solidFill>
            </a:endParaRPr>
          </a:p>
        </p:txBody>
      </p:sp>
    </p:spTree>
    <p:extLst>
      <p:ext uri="{BB962C8B-B14F-4D97-AF65-F5344CB8AC3E}">
        <p14:creationId xmlns:p14="http://schemas.microsoft.com/office/powerpoint/2010/main" val="1665956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sp>
        <p:nvSpPr>
          <p:cNvPr id="3" name="Content Placeholder 2"/>
          <p:cNvSpPr>
            <a:spLocks noGrp="1"/>
          </p:cNvSpPr>
          <p:nvPr>
            <p:ph idx="1"/>
          </p:nvPr>
        </p:nvSpPr>
        <p:spPr/>
        <p:txBody>
          <a:bodyPr/>
          <a:lstStyle/>
          <a:p>
            <a:pPr marL="0" indent="0">
              <a:buNone/>
            </a:pPr>
            <a:r>
              <a:rPr lang="en-GB" dirty="0" smtClean="0"/>
              <a:t> </a:t>
            </a:r>
            <a:endParaRPr lang="en-GB" dirty="0"/>
          </a:p>
        </p:txBody>
      </p:sp>
      <p:sp>
        <p:nvSpPr>
          <p:cNvPr id="4" name="Title 1"/>
          <p:cNvSpPr txBox="1">
            <a:spLocks/>
          </p:cNvSpPr>
          <p:nvPr/>
        </p:nvSpPr>
        <p:spPr>
          <a:xfrm>
            <a:off x="1009442" y="675724"/>
            <a:ext cx="7125113" cy="924475"/>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smtClean="0"/>
              <a:t>What about church and faith?</a:t>
            </a:r>
          </a:p>
          <a:p>
            <a:r>
              <a:rPr lang="es-ES" dirty="0"/>
              <a:t>¿Y qué de la iglesia? ¿y la fe?</a:t>
            </a:r>
            <a:endParaRPr lang="en-GB" dirty="0"/>
          </a:p>
        </p:txBody>
      </p:sp>
      <p:sp>
        <p:nvSpPr>
          <p:cNvPr id="5" name="Content Placeholder 2"/>
          <p:cNvSpPr txBox="1">
            <a:spLocks/>
          </p:cNvSpPr>
          <p:nvPr/>
        </p:nvSpPr>
        <p:spPr>
          <a:xfrm>
            <a:off x="1009443" y="1807361"/>
            <a:ext cx="7125112" cy="4051437"/>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pPr marL="0" indent="0">
              <a:buFont typeface="Wingdings 2" charset="2"/>
              <a:buNone/>
            </a:pPr>
            <a:r>
              <a:rPr lang="en-GB" smtClean="0"/>
              <a:t>   </a:t>
            </a:r>
            <a:endParaRPr lang="en-GB" dirty="0"/>
          </a:p>
        </p:txBody>
      </p:sp>
      <p:sp>
        <p:nvSpPr>
          <p:cNvPr id="6" name="Title 1"/>
          <p:cNvSpPr txBox="1">
            <a:spLocks/>
          </p:cNvSpPr>
          <p:nvPr/>
        </p:nvSpPr>
        <p:spPr>
          <a:xfrm>
            <a:off x="991162" y="1223410"/>
            <a:ext cx="7125113" cy="924475"/>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mtClean="0"/>
              <a:t> </a:t>
            </a:r>
            <a:endParaRPr lang="en-GB" dirty="0"/>
          </a:p>
        </p:txBody>
      </p:sp>
      <p:sp>
        <p:nvSpPr>
          <p:cNvPr id="7" name="Content Placeholder 2"/>
          <p:cNvSpPr txBox="1">
            <a:spLocks/>
          </p:cNvSpPr>
          <p:nvPr/>
        </p:nvSpPr>
        <p:spPr>
          <a:xfrm>
            <a:off x="991163" y="2355047"/>
            <a:ext cx="7125112" cy="4051437"/>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pPr marL="0" indent="0">
              <a:buFont typeface="Wingdings 2" charset="2"/>
              <a:buNone/>
            </a:pPr>
            <a:r>
              <a:rPr lang="en-GB" smtClean="0"/>
              <a:t> </a:t>
            </a:r>
            <a:endParaRPr lang="en-GB" dirty="0"/>
          </a:p>
        </p:txBody>
      </p:sp>
      <p:pic>
        <p:nvPicPr>
          <p:cNvPr id="8" name="Picture 2" descr="The Curious Incident of a Boy's Transformation:: HELPING A CHILD ON THE AUTISTIC SPECTR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861932"/>
            <a:ext cx="30099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4283968" y="3105835"/>
            <a:ext cx="4860032" cy="2677656"/>
          </a:xfrm>
          <a:prstGeom prst="rect">
            <a:avLst/>
          </a:prstGeom>
        </p:spPr>
        <p:txBody>
          <a:bodyPr wrap="square">
            <a:spAutoFit/>
          </a:bodyPr>
          <a:lstStyle/>
          <a:p>
            <a:r>
              <a:rPr lang="es-ES" sz="2800" dirty="0">
                <a:solidFill>
                  <a:srgbClr val="7030A0"/>
                </a:solidFill>
              </a:rPr>
              <a:t>El incidente curioso de la transformación de un </a:t>
            </a:r>
            <a:r>
              <a:rPr lang="es-ES" sz="2800" dirty="0" smtClean="0">
                <a:solidFill>
                  <a:srgbClr val="7030A0"/>
                </a:solidFill>
              </a:rPr>
              <a:t>niño: Ayudar </a:t>
            </a:r>
            <a:r>
              <a:rPr lang="es-ES" sz="2800" dirty="0">
                <a:solidFill>
                  <a:srgbClr val="7030A0"/>
                </a:solidFill>
              </a:rPr>
              <a:t>a un niño en el espectro autista </a:t>
            </a:r>
          </a:p>
          <a:p>
            <a:pPr algn="r"/>
            <a:r>
              <a:rPr lang="es-ES" sz="2800" dirty="0">
                <a:solidFill>
                  <a:srgbClr val="7030A0"/>
                </a:solidFill>
              </a:rPr>
              <a:t>–por </a:t>
            </a:r>
            <a:r>
              <a:rPr lang="es-ES" sz="2800" dirty="0" err="1">
                <a:solidFill>
                  <a:srgbClr val="7030A0"/>
                </a:solidFill>
              </a:rPr>
              <a:t>Debbie</a:t>
            </a:r>
            <a:r>
              <a:rPr lang="es-ES" sz="2800" dirty="0">
                <a:solidFill>
                  <a:srgbClr val="7030A0"/>
                </a:solidFill>
              </a:rPr>
              <a:t> </a:t>
            </a:r>
            <a:r>
              <a:rPr lang="es-ES" sz="2800" dirty="0" err="1">
                <a:solidFill>
                  <a:srgbClr val="7030A0"/>
                </a:solidFill>
              </a:rPr>
              <a:t>Lovell</a:t>
            </a:r>
            <a:endParaRPr lang="es-ES" sz="2800" dirty="0">
              <a:solidFill>
                <a:srgbClr val="7030A0"/>
              </a:solidFill>
            </a:endParaRPr>
          </a:p>
          <a:p>
            <a:endParaRPr lang="en-GB" sz="2800" dirty="0"/>
          </a:p>
        </p:txBody>
      </p:sp>
    </p:spTree>
    <p:extLst>
      <p:ext uri="{BB962C8B-B14F-4D97-AF65-F5344CB8AC3E}">
        <p14:creationId xmlns:p14="http://schemas.microsoft.com/office/powerpoint/2010/main" val="32871601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675725"/>
            <a:ext cx="7125113" cy="521028"/>
          </a:xfrm>
        </p:spPr>
        <p:txBody>
          <a:bodyPr/>
          <a:lstStyle/>
          <a:p>
            <a:r>
              <a:rPr lang="en-GB" dirty="0" smtClean="0"/>
              <a:t>Spiritual help: Wilson &amp; Wilson</a:t>
            </a:r>
            <a:endParaRPr lang="en-GB" dirty="0"/>
          </a:p>
        </p:txBody>
      </p:sp>
      <p:sp>
        <p:nvSpPr>
          <p:cNvPr id="3" name="Content Placeholder 2"/>
          <p:cNvSpPr>
            <a:spLocks noGrp="1"/>
          </p:cNvSpPr>
          <p:nvPr>
            <p:ph idx="1"/>
          </p:nvPr>
        </p:nvSpPr>
        <p:spPr>
          <a:xfrm>
            <a:off x="1009443" y="1052736"/>
            <a:ext cx="7125112" cy="5400600"/>
          </a:xfrm>
        </p:spPr>
        <p:txBody>
          <a:bodyPr>
            <a:normAutofit/>
          </a:bodyPr>
          <a:lstStyle/>
          <a:p>
            <a:pPr marL="0" indent="0">
              <a:buNone/>
            </a:pPr>
            <a:r>
              <a:rPr lang="en-GB" sz="2400" dirty="0" smtClean="0"/>
              <a:t>‘</a:t>
            </a:r>
            <a:r>
              <a:rPr lang="en-GB" sz="2400" dirty="0"/>
              <a:t>There’s something about expressing what we feel in words, and music, that helps us to come to terms with it, and to take it before God in anguished prayer. Christians, in particular, can feel like we ought not to vent our emotions at God; we prefer tidy prayers like “God we don’t understand, but we trust you” to the chaotic, confused, howling prayers we find in the Psalms. But those songs are in the Bible because we are supposed to express ourselves that way. “How long, O Lord? Will you forget us forever? What are you </a:t>
            </a:r>
            <a:r>
              <a:rPr lang="en-GB" sz="2400" i="1" dirty="0"/>
              <a:t>doing</a:t>
            </a:r>
            <a:r>
              <a:rPr lang="en-GB" sz="2400" dirty="0"/>
              <a:t>?... If you ever loved us, O God, come and fix things. </a:t>
            </a:r>
            <a:r>
              <a:rPr lang="en-GB" sz="2400" dirty="0" smtClean="0"/>
              <a:t>Now!” </a:t>
            </a:r>
            <a:endParaRPr lang="en-GB" sz="2400" dirty="0"/>
          </a:p>
        </p:txBody>
      </p:sp>
    </p:spTree>
    <p:extLst>
      <p:ext uri="{BB962C8B-B14F-4D97-AF65-F5344CB8AC3E}">
        <p14:creationId xmlns:p14="http://schemas.microsoft.com/office/powerpoint/2010/main" val="26453292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683569" y="1807361"/>
            <a:ext cx="3888432" cy="4051437"/>
          </a:xfrm>
        </p:spPr>
        <p:txBody>
          <a:bodyPr>
            <a:normAutofit fontScale="92500" lnSpcReduction="20000"/>
          </a:bodyPr>
          <a:lstStyle/>
          <a:p>
            <a:pPr marL="0" indent="0">
              <a:buNone/>
            </a:pPr>
            <a:r>
              <a:rPr lang="en-GB" sz="3200" dirty="0"/>
              <a:t>There has been an emerging wave of special needs awareness and diagnoses over the past decade, with reports that 18% of children have special health care needs (Wikipedia).</a:t>
            </a:r>
          </a:p>
          <a:p>
            <a:endParaRPr lang="en-GB" dirty="0"/>
          </a:p>
        </p:txBody>
      </p:sp>
      <p:sp>
        <p:nvSpPr>
          <p:cNvPr id="4" name="Title 1"/>
          <p:cNvSpPr txBox="1">
            <a:spLocks/>
          </p:cNvSpPr>
          <p:nvPr/>
        </p:nvSpPr>
        <p:spPr>
          <a:xfrm>
            <a:off x="4716016" y="3140968"/>
            <a:ext cx="4138622" cy="3600399"/>
          </a:xfrm>
          <a:prstGeom prst="rect">
            <a:avLst/>
          </a:prstGeom>
        </p:spPr>
        <p:txBody>
          <a:bodyPr vert="horz" lIns="91440" tIns="45720" rIns="91440" bIns="45720" rtlCol="0" anchor="b">
            <a:noAutofit/>
          </a:bodyPr>
          <a:lstStyle>
            <a:lvl1pPr algn="l" defTabSz="457200" rtl="0" eaLnBrk="1" latinLnBrk="0" hangingPunct="1">
              <a:spcBef>
                <a:spcPct val="0"/>
              </a:spcBef>
              <a:buNone/>
              <a:defRPr sz="40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3000" dirty="0">
                <a:solidFill>
                  <a:srgbClr val="7030A0"/>
                </a:solidFill>
              </a:rPr>
              <a:t>Ha habido una ola emergente de conciencia y diagnósticos de necesidades especiales en la </a:t>
            </a:r>
            <a:r>
              <a:rPr lang="es-ES" sz="3000" dirty="0">
                <a:solidFill>
                  <a:srgbClr val="7030A0"/>
                </a:solidFill>
                <a:latin typeface="+mn-lt"/>
              </a:rPr>
              <a:t>última</a:t>
            </a:r>
            <a:r>
              <a:rPr lang="es-ES" sz="3000" dirty="0">
                <a:solidFill>
                  <a:srgbClr val="7030A0"/>
                </a:solidFill>
              </a:rPr>
              <a:t> década, con informes de que el 18% de los niños tienen necesidades especiales de atención médica (Wikipedia).</a:t>
            </a:r>
            <a:endParaRPr lang="es-US" sz="3000" dirty="0">
              <a:solidFill>
                <a:srgbClr val="7030A0"/>
              </a:solidFill>
            </a:endParaRPr>
          </a:p>
        </p:txBody>
      </p:sp>
    </p:spTree>
    <p:extLst>
      <p:ext uri="{BB962C8B-B14F-4D97-AF65-F5344CB8AC3E}">
        <p14:creationId xmlns:p14="http://schemas.microsoft.com/office/powerpoint/2010/main" val="30388805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404664"/>
            <a:ext cx="7125113" cy="521028"/>
          </a:xfrm>
        </p:spPr>
        <p:txBody>
          <a:bodyPr/>
          <a:lstStyle/>
          <a:p>
            <a:r>
              <a:rPr lang="es-US" dirty="0">
                <a:solidFill>
                  <a:srgbClr val="7030A0"/>
                </a:solidFill>
              </a:rPr>
              <a:t>Ayuda espiritual: Wilson y Wilson</a:t>
            </a:r>
          </a:p>
        </p:txBody>
      </p:sp>
      <p:sp>
        <p:nvSpPr>
          <p:cNvPr id="4" name="TextBox 3"/>
          <p:cNvSpPr txBox="1"/>
          <p:nvPr/>
        </p:nvSpPr>
        <p:spPr>
          <a:xfrm>
            <a:off x="467542" y="1187575"/>
            <a:ext cx="8208912" cy="5262979"/>
          </a:xfrm>
          <a:prstGeom prst="rect">
            <a:avLst/>
          </a:prstGeom>
          <a:noFill/>
        </p:spPr>
        <p:txBody>
          <a:bodyPr wrap="square" rtlCol="0">
            <a:spAutoFit/>
          </a:bodyPr>
          <a:lstStyle/>
          <a:p>
            <a:r>
              <a:rPr lang="es-US" sz="2400" dirty="0" smtClean="0">
                <a:solidFill>
                  <a:srgbClr val="7030A0"/>
                </a:solidFill>
              </a:rPr>
              <a:t>'Hay algo sobre el expresar lo que sentimos en palabras y música, que nos ayuda a aceptarlo y llevarlo ante Dios en oración con angustias. Los cristianos, en particular, pueden sentir que no debemos desahogar nuestras emociones ante Dios. Preferimos oraciones ordenadas como "Dios, no entendemos, pero confiamos en Ti" a las oraciones caóticas, confusas y aulladoras que encontramos en los Salmos. Pero esas canciones están en la Biblia porque se supone que debemos expresarnos de esa manera. "¿Cuánto tiempo, oh Señor? ¿Nos olvidarás para siempre? ¿Qué estás haciendo? ... Si alguna vez nos amó, oh Dios, ven a arreglar las cosas. ¡Ahora (En este momento preciso)!"</a:t>
            </a:r>
            <a:endParaRPr lang="es-US" sz="2400" dirty="0">
              <a:solidFill>
                <a:srgbClr val="7030A0"/>
              </a:solidFill>
            </a:endParaRPr>
          </a:p>
        </p:txBody>
      </p:sp>
    </p:spTree>
    <p:extLst>
      <p:ext uri="{BB962C8B-B14F-4D97-AF65-F5344CB8AC3E}">
        <p14:creationId xmlns:p14="http://schemas.microsoft.com/office/powerpoint/2010/main" val="26723807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Enjoyment: Wilson &amp; Wilson</a:t>
            </a:r>
            <a:endParaRPr lang="en-GB" dirty="0"/>
          </a:p>
        </p:txBody>
      </p:sp>
      <p:sp>
        <p:nvSpPr>
          <p:cNvPr id="3" name="Content Placeholder 2"/>
          <p:cNvSpPr>
            <a:spLocks noGrp="1"/>
          </p:cNvSpPr>
          <p:nvPr>
            <p:ph idx="1"/>
          </p:nvPr>
        </p:nvSpPr>
        <p:spPr/>
        <p:txBody>
          <a:bodyPr/>
          <a:lstStyle/>
          <a:p>
            <a:pPr marL="0" indent="0">
              <a:buNone/>
            </a:pPr>
            <a:r>
              <a:rPr lang="en-GB" sz="2400" dirty="0" smtClean="0"/>
              <a:t>‘</a:t>
            </a:r>
            <a:r>
              <a:rPr lang="en-GB" sz="2400" dirty="0"/>
              <a:t>Joy comes from other people. … you may need to think carefully about which people increase your happiness in God, and seek them out. You probably already know who they are: people who, when you’ve finished being with them, make you more joyful in who God is and what he’s done. Ring them. Get time with them. And pass the effect on to others.’</a:t>
            </a:r>
          </a:p>
          <a:p>
            <a:endParaRPr lang="en-GB" dirty="0"/>
          </a:p>
        </p:txBody>
      </p:sp>
    </p:spTree>
    <p:extLst>
      <p:ext uri="{BB962C8B-B14F-4D97-AF65-F5344CB8AC3E}">
        <p14:creationId xmlns:p14="http://schemas.microsoft.com/office/powerpoint/2010/main" val="14190756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dirty="0" smtClean="0"/>
              <a:t>Disfrute: Wilson &amp; Wilson</a:t>
            </a:r>
            <a:endParaRPr lang="es-US" dirty="0"/>
          </a:p>
        </p:txBody>
      </p:sp>
      <p:sp>
        <p:nvSpPr>
          <p:cNvPr id="3" name="Content Placeholder 2"/>
          <p:cNvSpPr>
            <a:spLocks noGrp="1"/>
          </p:cNvSpPr>
          <p:nvPr>
            <p:ph idx="1"/>
          </p:nvPr>
        </p:nvSpPr>
        <p:spPr/>
        <p:txBody>
          <a:bodyPr/>
          <a:lstStyle/>
          <a:p>
            <a:pPr marL="0" indent="0">
              <a:buNone/>
            </a:pPr>
            <a:r>
              <a:rPr lang="es-US" sz="2400" dirty="0" smtClean="0"/>
              <a:t>'La alegría viene de otras personas. ... puede que necesites pensar cuidadosamente sobre qué personas aumentan tu felicidad en Dios y buscarlas. Probablemente ya sepas quiénes son: personas que, cuando terminaste de estar con ellos, te hacen más feliz con Quien es Dios y lo que ha hecho. Llámelos por teléfono. Tómese tiempo con ellos. Y pasa el efecto a otros '.</a:t>
            </a:r>
            <a:endParaRPr lang="es-US" dirty="0"/>
          </a:p>
        </p:txBody>
      </p:sp>
    </p:spTree>
    <p:extLst>
      <p:ext uri="{BB962C8B-B14F-4D97-AF65-F5344CB8AC3E}">
        <p14:creationId xmlns:p14="http://schemas.microsoft.com/office/powerpoint/2010/main" val="10071133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5" y="980728"/>
            <a:ext cx="4104456" cy="924475"/>
          </a:xfrm>
        </p:spPr>
        <p:txBody>
          <a:bodyPr/>
          <a:lstStyle/>
          <a:p>
            <a:r>
              <a:rPr lang="en-GB" dirty="0" smtClean="0"/>
              <a:t>Evie’s brother is now showing similar behaviour patterns</a:t>
            </a:r>
            <a:endParaRPr lang="en-GB" dirty="0"/>
          </a:p>
        </p:txBody>
      </p:sp>
      <p:sp>
        <p:nvSpPr>
          <p:cNvPr id="3" name="Content Placeholder 2"/>
          <p:cNvSpPr>
            <a:spLocks noGrp="1"/>
          </p:cNvSpPr>
          <p:nvPr>
            <p:ph idx="1"/>
          </p:nvPr>
        </p:nvSpPr>
        <p:spPr>
          <a:xfrm>
            <a:off x="467545" y="3307636"/>
            <a:ext cx="4104455" cy="2496126"/>
          </a:xfrm>
        </p:spPr>
        <p:txBody>
          <a:bodyPr>
            <a:normAutofit/>
          </a:bodyPr>
          <a:lstStyle/>
          <a:p>
            <a:r>
              <a:rPr lang="en-GB" sz="3200" dirty="0" smtClean="0"/>
              <a:t>What do you suggest?</a:t>
            </a:r>
            <a:endParaRPr lang="en-GB" sz="3200" dirty="0"/>
          </a:p>
        </p:txBody>
      </p:sp>
      <p:sp>
        <p:nvSpPr>
          <p:cNvPr id="4" name="Rectangle 3"/>
          <p:cNvSpPr/>
          <p:nvPr/>
        </p:nvSpPr>
        <p:spPr>
          <a:xfrm>
            <a:off x="4787188" y="260648"/>
            <a:ext cx="4032448" cy="3046988"/>
          </a:xfrm>
          <a:prstGeom prst="rect">
            <a:avLst/>
          </a:prstGeom>
        </p:spPr>
        <p:txBody>
          <a:bodyPr wrap="square">
            <a:spAutoFit/>
          </a:bodyPr>
          <a:lstStyle/>
          <a:p>
            <a:r>
              <a:rPr lang="es-ES" sz="3200" dirty="0" smtClean="0">
                <a:solidFill>
                  <a:srgbClr val="7030A0"/>
                </a:solidFill>
                <a:latin typeface="+mj-lt"/>
              </a:rPr>
              <a:t>El hermano de </a:t>
            </a:r>
            <a:r>
              <a:rPr lang="es-ES" sz="3200" dirty="0" err="1" smtClean="0">
                <a:solidFill>
                  <a:srgbClr val="7030A0"/>
                </a:solidFill>
                <a:latin typeface="+mj-lt"/>
              </a:rPr>
              <a:t>Evie</a:t>
            </a:r>
            <a:r>
              <a:rPr lang="es-ES" sz="3200" dirty="0" smtClean="0">
                <a:solidFill>
                  <a:srgbClr val="7030A0"/>
                </a:solidFill>
                <a:latin typeface="+mj-lt"/>
              </a:rPr>
              <a:t> está mostrando patrones de comportamiento similares hoy día</a:t>
            </a:r>
            <a:endParaRPr lang="es-ES" sz="3200" dirty="0">
              <a:solidFill>
                <a:srgbClr val="7030A0"/>
              </a:solidFill>
              <a:latin typeface="+mj-lt"/>
            </a:endParaRPr>
          </a:p>
        </p:txBody>
      </p:sp>
      <p:sp>
        <p:nvSpPr>
          <p:cNvPr id="5" name="TextBox 4"/>
          <p:cNvSpPr txBox="1"/>
          <p:nvPr/>
        </p:nvSpPr>
        <p:spPr>
          <a:xfrm>
            <a:off x="4869611" y="3933056"/>
            <a:ext cx="3960441" cy="1077218"/>
          </a:xfrm>
          <a:prstGeom prst="rect">
            <a:avLst/>
          </a:prstGeom>
          <a:noFill/>
        </p:spPr>
        <p:txBody>
          <a:bodyPr wrap="square" rtlCol="0">
            <a:spAutoFit/>
          </a:bodyPr>
          <a:lstStyle/>
          <a:p>
            <a:pPr marL="457200" indent="-457200">
              <a:buFont typeface="Wingdings" panose="05000000000000000000" pitchFamily="2" charset="2"/>
              <a:buChar char="v"/>
            </a:pPr>
            <a:r>
              <a:rPr lang="es-ES" sz="3200" dirty="0" smtClean="0">
                <a:solidFill>
                  <a:srgbClr val="7030A0"/>
                </a:solidFill>
              </a:rPr>
              <a:t>¿Qué le sugiere?</a:t>
            </a:r>
            <a:endParaRPr lang="es-ES" sz="3200" dirty="0">
              <a:solidFill>
                <a:srgbClr val="7030A0"/>
              </a:solidFill>
            </a:endParaRPr>
          </a:p>
        </p:txBody>
      </p:sp>
    </p:spTree>
    <p:extLst>
      <p:ext uri="{BB962C8B-B14F-4D97-AF65-F5344CB8AC3E}">
        <p14:creationId xmlns:p14="http://schemas.microsoft.com/office/powerpoint/2010/main" val="12396320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5" y="272277"/>
            <a:ext cx="4176464" cy="924475"/>
          </a:xfrm>
        </p:spPr>
        <p:txBody>
          <a:bodyPr/>
          <a:lstStyle/>
          <a:p>
            <a:r>
              <a:rPr lang="en-GB" dirty="0" smtClean="0"/>
              <a:t>Copying? Or also has ASD?</a:t>
            </a:r>
            <a:endParaRPr lang="en-GB" dirty="0"/>
          </a:p>
        </p:txBody>
      </p:sp>
      <p:sp>
        <p:nvSpPr>
          <p:cNvPr id="3" name="Content Placeholder 2"/>
          <p:cNvSpPr>
            <a:spLocks noGrp="1"/>
          </p:cNvSpPr>
          <p:nvPr>
            <p:ph idx="1"/>
          </p:nvPr>
        </p:nvSpPr>
        <p:spPr>
          <a:xfrm>
            <a:off x="467545" y="1290812"/>
            <a:ext cx="4115133" cy="5450556"/>
          </a:xfrm>
        </p:spPr>
        <p:txBody>
          <a:bodyPr>
            <a:normAutofit/>
          </a:bodyPr>
          <a:lstStyle/>
          <a:p>
            <a:pPr marL="0" indent="0">
              <a:buNone/>
            </a:pPr>
            <a:endParaRPr lang="en-GB" sz="2800" dirty="0" smtClean="0"/>
          </a:p>
          <a:p>
            <a:pPr marL="0" indent="0">
              <a:buNone/>
            </a:pPr>
            <a:endParaRPr lang="en-GB" sz="2800" dirty="0"/>
          </a:p>
          <a:p>
            <a:pPr marL="0" indent="0">
              <a:buNone/>
            </a:pPr>
            <a:endParaRPr lang="en-GB" sz="2800" dirty="0" smtClean="0"/>
          </a:p>
          <a:p>
            <a:pPr marL="0" indent="0">
              <a:buNone/>
            </a:pPr>
            <a:endParaRPr lang="en-GB" sz="2800" dirty="0"/>
          </a:p>
          <a:p>
            <a:pPr marL="0" indent="0">
              <a:buNone/>
            </a:pPr>
            <a:r>
              <a:rPr lang="en-GB" sz="2800" dirty="0" smtClean="0"/>
              <a:t>* Genetic predisposition</a:t>
            </a:r>
          </a:p>
          <a:p>
            <a:pPr>
              <a:buFont typeface="Arial" charset="0"/>
              <a:buChar char="•"/>
            </a:pPr>
            <a:r>
              <a:rPr lang="en-GB" sz="2800" dirty="0" smtClean="0"/>
              <a:t>Ask for an assessment?</a:t>
            </a:r>
          </a:p>
          <a:p>
            <a:pPr>
              <a:buFont typeface="Arial" charset="0"/>
              <a:buChar char="•"/>
            </a:pPr>
            <a:r>
              <a:rPr lang="en-GB" sz="2800" dirty="0" smtClean="0"/>
              <a:t>Nature and extent of his difficulties</a:t>
            </a:r>
            <a:endParaRPr lang="en-GB" sz="2800" dirty="0"/>
          </a:p>
        </p:txBody>
      </p:sp>
      <p:pic>
        <p:nvPicPr>
          <p:cNvPr id="4098" name="Picture 2" descr="C:\Users\Debs\AppData\Local\Microsoft\Windows\Temporary Internet Files\Content.IE5\RITGBPJS\harvest-cafe-staten-island-photo-1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1268760"/>
            <a:ext cx="3779520" cy="283464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211960" y="188640"/>
            <a:ext cx="4896544" cy="830997"/>
          </a:xfrm>
          <a:prstGeom prst="rect">
            <a:avLst/>
          </a:prstGeom>
        </p:spPr>
        <p:txBody>
          <a:bodyPr wrap="square">
            <a:spAutoFit/>
          </a:bodyPr>
          <a:lstStyle/>
          <a:p>
            <a:r>
              <a:rPr lang="es-ES" sz="2400" dirty="0" smtClean="0">
                <a:solidFill>
                  <a:srgbClr val="7030A0"/>
                </a:solidFill>
                <a:latin typeface="+mj-lt"/>
              </a:rPr>
              <a:t>¿Está duplicando (copiando)? O ¿también tiene TEA?</a:t>
            </a:r>
            <a:endParaRPr lang="es-ES" sz="2400" dirty="0">
              <a:solidFill>
                <a:srgbClr val="7030A0"/>
              </a:solidFill>
              <a:latin typeface="+mj-lt"/>
            </a:endParaRPr>
          </a:p>
        </p:txBody>
      </p:sp>
      <p:sp>
        <p:nvSpPr>
          <p:cNvPr id="6" name="TextBox 5"/>
          <p:cNvSpPr txBox="1"/>
          <p:nvPr/>
        </p:nvSpPr>
        <p:spPr>
          <a:xfrm>
            <a:off x="4932040" y="3717032"/>
            <a:ext cx="3960441" cy="3108543"/>
          </a:xfrm>
          <a:prstGeom prst="rect">
            <a:avLst/>
          </a:prstGeom>
          <a:noFill/>
        </p:spPr>
        <p:txBody>
          <a:bodyPr wrap="square" rtlCol="0">
            <a:spAutoFit/>
          </a:bodyPr>
          <a:lstStyle/>
          <a:p>
            <a:pPr algn="r"/>
            <a:r>
              <a:rPr lang="es-ES" sz="2800" dirty="0" smtClean="0">
                <a:solidFill>
                  <a:srgbClr val="7030A0"/>
                </a:solidFill>
              </a:rPr>
              <a:t>*Predisposición genética</a:t>
            </a:r>
          </a:p>
          <a:p>
            <a:pPr marL="457200" indent="-457200" algn="r">
              <a:buFont typeface="Arial" panose="020B0604020202020204" pitchFamily="34" charset="0"/>
              <a:buChar char="•"/>
            </a:pPr>
            <a:r>
              <a:rPr lang="es-ES" sz="2800" dirty="0" smtClean="0">
                <a:solidFill>
                  <a:srgbClr val="7030A0"/>
                </a:solidFill>
              </a:rPr>
              <a:t>¿Pida por un asesoramiento?</a:t>
            </a:r>
          </a:p>
          <a:p>
            <a:pPr marL="457200" indent="-457200" algn="r">
              <a:buFont typeface="Arial" panose="020B0604020202020204" pitchFamily="34" charset="0"/>
              <a:buChar char="•"/>
            </a:pPr>
            <a:r>
              <a:rPr lang="es-ES" sz="2800" dirty="0" smtClean="0">
                <a:solidFill>
                  <a:srgbClr val="7030A0"/>
                </a:solidFill>
              </a:rPr>
              <a:t>El comienzo y gravedad de sus dificultades</a:t>
            </a:r>
            <a:endParaRPr lang="es-ES" sz="2800" dirty="0">
              <a:solidFill>
                <a:srgbClr val="7030A0"/>
              </a:solidFill>
            </a:endParaRPr>
          </a:p>
        </p:txBody>
      </p:sp>
    </p:spTree>
    <p:extLst>
      <p:ext uri="{BB962C8B-B14F-4D97-AF65-F5344CB8AC3E}">
        <p14:creationId xmlns:p14="http://schemas.microsoft.com/office/powerpoint/2010/main" val="12050439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resources would you recommend?</a:t>
            </a:r>
            <a:endParaRPr lang="en-GB" dirty="0"/>
          </a:p>
        </p:txBody>
      </p:sp>
      <p:pic>
        <p:nvPicPr>
          <p:cNvPr id="5126" name="Picture 6" descr="C:\Users\Debs\AppData\Local\Microsoft\Windows\Temporary Internet Files\Content.IE5\6I986R3K\books[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7704" y="1988840"/>
            <a:ext cx="3578698" cy="410445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283968" y="5554686"/>
            <a:ext cx="4453818" cy="1077218"/>
          </a:xfrm>
          <a:prstGeom prst="rect">
            <a:avLst/>
          </a:prstGeom>
        </p:spPr>
        <p:txBody>
          <a:bodyPr wrap="square">
            <a:spAutoFit/>
          </a:bodyPr>
          <a:lstStyle/>
          <a:p>
            <a:pPr algn="r"/>
            <a:r>
              <a:rPr lang="es-ES" sz="3200" dirty="0" smtClean="0">
                <a:solidFill>
                  <a:srgbClr val="7030A0"/>
                </a:solidFill>
                <a:latin typeface="+mj-lt"/>
              </a:rPr>
              <a:t>¿Cuáles recursos recomendarías?</a:t>
            </a:r>
            <a:endParaRPr lang="es-ES" sz="3200" dirty="0">
              <a:solidFill>
                <a:srgbClr val="7030A0"/>
              </a:solidFill>
              <a:latin typeface="+mj-lt"/>
            </a:endParaRPr>
          </a:p>
        </p:txBody>
      </p:sp>
    </p:spTree>
    <p:extLst>
      <p:ext uri="{BB962C8B-B14F-4D97-AF65-F5344CB8AC3E}">
        <p14:creationId xmlns:p14="http://schemas.microsoft.com/office/powerpoint/2010/main" val="15015812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1506" y="692696"/>
            <a:ext cx="7125113" cy="1440160"/>
          </a:xfrm>
        </p:spPr>
        <p:txBody>
          <a:bodyPr/>
          <a:lstStyle/>
          <a:p>
            <a:r>
              <a:rPr lang="en-GB" dirty="0"/>
              <a:t>https://www.condeopress.com/</a:t>
            </a:r>
            <a:br>
              <a:rPr lang="en-GB" dirty="0"/>
            </a:br>
            <a:r>
              <a:rPr lang="en-GB" dirty="0" smtClean="0"/>
              <a:t>products/the-curious-incident-of-a-boy-s-transformation</a:t>
            </a:r>
            <a:br>
              <a:rPr lang="en-GB" dirty="0" smtClean="0"/>
            </a:br>
            <a:r>
              <a:rPr lang="en-GB" dirty="0"/>
              <a:t/>
            </a:r>
            <a:br>
              <a:rPr lang="en-GB" dirty="0"/>
            </a:br>
            <a:r>
              <a:rPr lang="en-GB" dirty="0" smtClean="0"/>
              <a:t/>
            </a:r>
            <a:br>
              <a:rPr lang="en-GB" dirty="0" smtClean="0"/>
            </a:br>
            <a:r>
              <a:rPr lang="en-GB" dirty="0"/>
              <a:t>E-copy from Amazon</a:t>
            </a:r>
          </a:p>
        </p:txBody>
      </p:sp>
      <p:sp>
        <p:nvSpPr>
          <p:cNvPr id="3" name="Content Placeholder 2"/>
          <p:cNvSpPr>
            <a:spLocks noGrp="1"/>
          </p:cNvSpPr>
          <p:nvPr>
            <p:ph idx="1"/>
          </p:nvPr>
        </p:nvSpPr>
        <p:spPr/>
        <p:txBody>
          <a:bodyPr/>
          <a:lstStyle/>
          <a:p>
            <a:pPr marL="0" indent="0">
              <a:buNone/>
            </a:pPr>
            <a:r>
              <a:rPr lang="en-GB" dirty="0" smtClean="0"/>
              <a:t> </a:t>
            </a:r>
            <a:endParaRPr lang="en-GB" dirty="0"/>
          </a:p>
        </p:txBody>
      </p:sp>
      <p:pic>
        <p:nvPicPr>
          <p:cNvPr id="4" name="Picture 2" descr="The Curious Incident of a Boy's Transformation:: HELPING A CHILD ON THE AUTISTIC SPECTR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3773" y="1489853"/>
            <a:ext cx="3009900" cy="4204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23528" y="5694347"/>
            <a:ext cx="8568952" cy="1200329"/>
          </a:xfrm>
          <a:prstGeom prst="rect">
            <a:avLst/>
          </a:prstGeom>
        </p:spPr>
        <p:txBody>
          <a:bodyPr wrap="square">
            <a:spAutoFit/>
          </a:bodyPr>
          <a:lstStyle/>
          <a:p>
            <a:r>
              <a:rPr lang="es-ES" sz="2400" dirty="0" smtClean="0">
                <a:solidFill>
                  <a:srgbClr val="7030A0"/>
                </a:solidFill>
                <a:latin typeface="+mj-lt"/>
              </a:rPr>
              <a:t>El incidente curioso de la transformación de un niño: Ayudar a un niño en el espectro autista </a:t>
            </a:r>
          </a:p>
          <a:p>
            <a:pPr algn="r"/>
            <a:r>
              <a:rPr lang="es-ES" sz="2400" dirty="0" smtClean="0">
                <a:solidFill>
                  <a:srgbClr val="7030A0"/>
                </a:solidFill>
                <a:latin typeface="+mj-lt"/>
              </a:rPr>
              <a:t>–por </a:t>
            </a:r>
            <a:r>
              <a:rPr lang="es-ES" sz="2400" dirty="0" err="1" smtClean="0">
                <a:solidFill>
                  <a:srgbClr val="7030A0"/>
                </a:solidFill>
                <a:latin typeface="+mj-lt"/>
              </a:rPr>
              <a:t>Debbie</a:t>
            </a:r>
            <a:r>
              <a:rPr lang="es-ES" sz="2400" dirty="0" smtClean="0">
                <a:solidFill>
                  <a:srgbClr val="7030A0"/>
                </a:solidFill>
                <a:latin typeface="+mj-lt"/>
              </a:rPr>
              <a:t> </a:t>
            </a:r>
            <a:r>
              <a:rPr lang="es-ES" sz="2400" dirty="0" err="1" smtClean="0">
                <a:solidFill>
                  <a:srgbClr val="7030A0"/>
                </a:solidFill>
                <a:latin typeface="+mj-lt"/>
              </a:rPr>
              <a:t>Lovell</a:t>
            </a:r>
            <a:endParaRPr lang="es-ES" sz="2400" dirty="0">
              <a:solidFill>
                <a:srgbClr val="7030A0"/>
              </a:solidFill>
              <a:latin typeface="+mj-lt"/>
            </a:endParaRPr>
          </a:p>
        </p:txBody>
      </p:sp>
    </p:spTree>
    <p:extLst>
      <p:ext uri="{BB962C8B-B14F-4D97-AF65-F5344CB8AC3E}">
        <p14:creationId xmlns:p14="http://schemas.microsoft.com/office/powerpoint/2010/main" val="10755325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sp>
        <p:nvSpPr>
          <p:cNvPr id="3" name="Content Placeholder 2"/>
          <p:cNvSpPr>
            <a:spLocks noGrp="1"/>
          </p:cNvSpPr>
          <p:nvPr>
            <p:ph idx="1"/>
          </p:nvPr>
        </p:nvSpPr>
        <p:spPr/>
        <p:txBody>
          <a:bodyPr/>
          <a:lstStyle/>
          <a:p>
            <a:pPr marL="0" indent="0">
              <a:buNone/>
            </a:pPr>
            <a:r>
              <a:rPr lang="en-GB" dirty="0" smtClean="0"/>
              <a:t> </a:t>
            </a:r>
            <a:endParaRPr lang="en-GB" dirty="0"/>
          </a:p>
        </p:txBody>
      </p:sp>
      <p:pic>
        <p:nvPicPr>
          <p:cNvPr id="2050" name="Picture 2" descr="https://images-na.ssl-images-amazon.com/images/I/51aYh-MWJ4L._SX310_BO1,204,203,20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692696"/>
            <a:ext cx="2971800" cy="475297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63804" y="5445672"/>
            <a:ext cx="8672692" cy="1015663"/>
          </a:xfrm>
          <a:prstGeom prst="rect">
            <a:avLst/>
          </a:prstGeom>
        </p:spPr>
        <p:txBody>
          <a:bodyPr wrap="square">
            <a:spAutoFit/>
          </a:bodyPr>
          <a:lstStyle/>
          <a:p>
            <a:r>
              <a:rPr lang="es-ES" sz="2000" dirty="0" smtClean="0">
                <a:solidFill>
                  <a:srgbClr val="7030A0"/>
                </a:solidFill>
                <a:latin typeface="+mj-lt"/>
              </a:rPr>
              <a:t>La vida que nunca esperaba: Echando para adelante cuando eres padre de niños con necesidades especiales</a:t>
            </a:r>
          </a:p>
          <a:p>
            <a:pPr algn="r"/>
            <a:r>
              <a:rPr lang="es-ES" sz="2000" dirty="0" smtClean="0">
                <a:solidFill>
                  <a:srgbClr val="7030A0"/>
                </a:solidFill>
                <a:latin typeface="+mj-lt"/>
              </a:rPr>
              <a:t>-por Andrew y Rachel Wilson</a:t>
            </a:r>
            <a:endParaRPr lang="es-ES" sz="2000" dirty="0">
              <a:solidFill>
                <a:srgbClr val="7030A0"/>
              </a:solidFill>
              <a:latin typeface="+mj-lt"/>
            </a:endParaRPr>
          </a:p>
        </p:txBody>
      </p:sp>
    </p:spTree>
    <p:extLst>
      <p:ext uri="{BB962C8B-B14F-4D97-AF65-F5344CB8AC3E}">
        <p14:creationId xmlns:p14="http://schemas.microsoft.com/office/powerpoint/2010/main" val="28252296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National Autistic Society</a:t>
            </a:r>
            <a:endParaRPr lang="en-GB" dirty="0"/>
          </a:p>
        </p:txBody>
      </p:sp>
      <p:sp>
        <p:nvSpPr>
          <p:cNvPr id="3" name="Content Placeholder 2"/>
          <p:cNvSpPr>
            <a:spLocks noGrp="1"/>
          </p:cNvSpPr>
          <p:nvPr>
            <p:ph idx="1"/>
          </p:nvPr>
        </p:nvSpPr>
        <p:spPr>
          <a:xfrm>
            <a:off x="1009442" y="1600199"/>
            <a:ext cx="7125112" cy="1333607"/>
          </a:xfrm>
        </p:spPr>
        <p:txBody>
          <a:bodyPr>
            <a:normAutofit/>
          </a:bodyPr>
          <a:lstStyle/>
          <a:p>
            <a:r>
              <a:rPr lang="en-GB" sz="3600" dirty="0"/>
              <a:t>https://www.autism.org.uk/</a:t>
            </a:r>
          </a:p>
        </p:txBody>
      </p:sp>
      <p:sp>
        <p:nvSpPr>
          <p:cNvPr id="4" name="Rectangle 3"/>
          <p:cNvSpPr/>
          <p:nvPr/>
        </p:nvSpPr>
        <p:spPr>
          <a:xfrm>
            <a:off x="1009441" y="2814902"/>
            <a:ext cx="6084678" cy="1077218"/>
          </a:xfrm>
          <a:prstGeom prst="rect">
            <a:avLst/>
          </a:prstGeom>
        </p:spPr>
        <p:txBody>
          <a:bodyPr wrap="square">
            <a:spAutoFit/>
          </a:bodyPr>
          <a:lstStyle/>
          <a:p>
            <a:r>
              <a:rPr lang="es-ES" sz="3200" dirty="0" smtClean="0">
                <a:solidFill>
                  <a:srgbClr val="7030A0"/>
                </a:solidFill>
                <a:latin typeface="+mj-lt"/>
              </a:rPr>
              <a:t>La Sociedad Autista Nacional en Inglaterra</a:t>
            </a:r>
            <a:endParaRPr lang="es-ES" sz="3200" dirty="0">
              <a:solidFill>
                <a:srgbClr val="7030A0"/>
              </a:solidFill>
              <a:latin typeface="+mj-lt"/>
            </a:endParaRPr>
          </a:p>
        </p:txBody>
      </p:sp>
      <p:sp>
        <p:nvSpPr>
          <p:cNvPr id="5" name="Rectangle 4"/>
          <p:cNvSpPr/>
          <p:nvPr/>
        </p:nvSpPr>
        <p:spPr>
          <a:xfrm>
            <a:off x="323526" y="6065960"/>
            <a:ext cx="8496944" cy="523220"/>
          </a:xfrm>
          <a:prstGeom prst="rect">
            <a:avLst/>
          </a:prstGeom>
        </p:spPr>
        <p:txBody>
          <a:bodyPr wrap="square">
            <a:spAutoFit/>
          </a:bodyPr>
          <a:lstStyle/>
          <a:p>
            <a:pPr marL="285750" indent="-285750">
              <a:buFont typeface="Courier New" panose="02070309020205020404" pitchFamily="49" charset="0"/>
              <a:buChar char="o"/>
            </a:pPr>
            <a:r>
              <a:rPr lang="en-US" sz="2800" dirty="0"/>
              <a:t>http://www.autism-society.org/en-espanol/</a:t>
            </a:r>
          </a:p>
        </p:txBody>
      </p:sp>
      <p:sp>
        <p:nvSpPr>
          <p:cNvPr id="6" name="Rectangle 5"/>
          <p:cNvSpPr/>
          <p:nvPr/>
        </p:nvSpPr>
        <p:spPr>
          <a:xfrm>
            <a:off x="345306" y="4944143"/>
            <a:ext cx="6084678" cy="1077218"/>
          </a:xfrm>
          <a:prstGeom prst="rect">
            <a:avLst/>
          </a:prstGeom>
        </p:spPr>
        <p:txBody>
          <a:bodyPr wrap="square">
            <a:spAutoFit/>
          </a:bodyPr>
          <a:lstStyle/>
          <a:p>
            <a:r>
              <a:rPr lang="es-ES" sz="3200" dirty="0" smtClean="0">
                <a:solidFill>
                  <a:srgbClr val="7030A0"/>
                </a:solidFill>
                <a:latin typeface="+mj-lt"/>
              </a:rPr>
              <a:t/>
            </a:r>
            <a:br>
              <a:rPr lang="es-ES" sz="3200" dirty="0" smtClean="0">
                <a:solidFill>
                  <a:srgbClr val="7030A0"/>
                </a:solidFill>
                <a:latin typeface="+mj-lt"/>
              </a:rPr>
            </a:br>
            <a:r>
              <a:rPr lang="es-ES" sz="3200" dirty="0" err="1" smtClean="0">
                <a:solidFill>
                  <a:srgbClr val="7030A0"/>
                </a:solidFill>
                <a:latin typeface="+mj-lt"/>
              </a:rPr>
              <a:t>Autism</a:t>
            </a:r>
            <a:r>
              <a:rPr lang="es-ES" sz="3200" dirty="0" smtClean="0">
                <a:solidFill>
                  <a:srgbClr val="7030A0"/>
                </a:solidFill>
                <a:latin typeface="+mj-lt"/>
              </a:rPr>
              <a:t> </a:t>
            </a:r>
            <a:r>
              <a:rPr lang="es-ES" sz="3200" dirty="0" err="1" smtClean="0">
                <a:solidFill>
                  <a:srgbClr val="7030A0"/>
                </a:solidFill>
                <a:latin typeface="+mj-lt"/>
              </a:rPr>
              <a:t>Society</a:t>
            </a:r>
            <a:r>
              <a:rPr lang="es-ES" sz="3200" dirty="0" smtClean="0">
                <a:solidFill>
                  <a:srgbClr val="7030A0"/>
                </a:solidFill>
                <a:latin typeface="+mj-lt"/>
              </a:rPr>
              <a:t> (en español)</a:t>
            </a:r>
            <a:endParaRPr lang="es-ES" sz="3200" dirty="0">
              <a:solidFill>
                <a:srgbClr val="7030A0"/>
              </a:solidFill>
              <a:latin typeface="+mj-lt"/>
            </a:endParaRPr>
          </a:p>
        </p:txBody>
      </p:sp>
    </p:spTree>
    <p:extLst>
      <p:ext uri="{BB962C8B-B14F-4D97-AF65-F5344CB8AC3E}">
        <p14:creationId xmlns:p14="http://schemas.microsoft.com/office/powerpoint/2010/main" val="2258176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sp>
        <p:nvSpPr>
          <p:cNvPr id="3" name="Content Placeholder 2"/>
          <p:cNvSpPr>
            <a:spLocks noGrp="1"/>
          </p:cNvSpPr>
          <p:nvPr>
            <p:ph idx="1"/>
          </p:nvPr>
        </p:nvSpPr>
        <p:spPr/>
        <p:txBody>
          <a:bodyPr/>
          <a:lstStyle/>
          <a:p>
            <a:pPr marL="0" indent="0">
              <a:buNone/>
            </a:pPr>
            <a:r>
              <a:rPr lang="en-GB" dirty="0" smtClean="0"/>
              <a:t>  </a:t>
            </a:r>
            <a:endParaRPr lang="en-GB" dirty="0"/>
          </a:p>
        </p:txBody>
      </p:sp>
      <p:pic>
        <p:nvPicPr>
          <p:cNvPr id="2050" name="Picture 2" descr="Image result for serving at the ends of the ear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548680"/>
            <a:ext cx="5137001" cy="540104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2684" y="5961474"/>
            <a:ext cx="9025820" cy="707886"/>
          </a:xfrm>
          <a:prstGeom prst="rect">
            <a:avLst/>
          </a:prstGeom>
        </p:spPr>
        <p:txBody>
          <a:bodyPr wrap="square">
            <a:spAutoFit/>
          </a:bodyPr>
          <a:lstStyle/>
          <a:p>
            <a:r>
              <a:rPr lang="es-ES" sz="2000" dirty="0" smtClean="0">
                <a:solidFill>
                  <a:srgbClr val="7030A0"/>
                </a:solidFill>
                <a:latin typeface="+mj-lt"/>
              </a:rPr>
              <a:t>Sirviendo en los confines de la tierra: Vida familiar y los niños en una tercera cultura 				-por Steve y Gill Bryant</a:t>
            </a:r>
            <a:endParaRPr lang="es-ES" sz="2000" dirty="0">
              <a:solidFill>
                <a:srgbClr val="7030A0"/>
              </a:solidFill>
              <a:latin typeface="+mj-lt"/>
            </a:endParaRPr>
          </a:p>
        </p:txBody>
      </p:sp>
    </p:spTree>
    <p:extLst>
      <p:ext uri="{BB962C8B-B14F-4D97-AF65-F5344CB8AC3E}">
        <p14:creationId xmlns:p14="http://schemas.microsoft.com/office/powerpoint/2010/main" val="36755002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Bryant and Bryant, 2017</a:t>
            </a:r>
            <a:endParaRPr lang="en-GB" dirty="0"/>
          </a:p>
        </p:txBody>
      </p:sp>
      <p:sp>
        <p:nvSpPr>
          <p:cNvPr id="3" name="Content Placeholder 2"/>
          <p:cNvSpPr>
            <a:spLocks noGrp="1"/>
          </p:cNvSpPr>
          <p:nvPr>
            <p:ph idx="1"/>
          </p:nvPr>
        </p:nvSpPr>
        <p:spPr>
          <a:xfrm>
            <a:off x="467545" y="1600199"/>
            <a:ext cx="4104456" cy="4997153"/>
          </a:xfrm>
        </p:spPr>
        <p:txBody>
          <a:bodyPr>
            <a:normAutofit/>
          </a:bodyPr>
          <a:lstStyle/>
          <a:p>
            <a:pPr marL="0" indent="0">
              <a:buNone/>
            </a:pPr>
            <a:r>
              <a:rPr lang="en-GB" sz="3200" dirty="0" smtClean="0"/>
              <a:t>‘Children with various special educational needs are found in most mission teams’ </a:t>
            </a:r>
          </a:p>
          <a:p>
            <a:pPr marL="0" indent="0">
              <a:buNone/>
            </a:pPr>
            <a:r>
              <a:rPr lang="en-GB" sz="3200" dirty="0" smtClean="0"/>
              <a:t>(“Serving at the ends of the earth”, p.277)</a:t>
            </a:r>
            <a:endParaRPr lang="en-GB" sz="3200" dirty="0"/>
          </a:p>
        </p:txBody>
      </p:sp>
      <p:sp>
        <p:nvSpPr>
          <p:cNvPr id="5" name="Title 1"/>
          <p:cNvSpPr txBox="1">
            <a:spLocks/>
          </p:cNvSpPr>
          <p:nvPr/>
        </p:nvSpPr>
        <p:spPr>
          <a:xfrm>
            <a:off x="4788024" y="2564904"/>
            <a:ext cx="4138622" cy="3600399"/>
          </a:xfrm>
          <a:prstGeom prst="rect">
            <a:avLst/>
          </a:prstGeom>
        </p:spPr>
        <p:txBody>
          <a:bodyPr vert="horz" lIns="91440" tIns="45720" rIns="91440" bIns="45720" rtlCol="0" anchor="b">
            <a:noAutofit/>
          </a:bodyPr>
          <a:lstStyle>
            <a:lvl1pPr algn="l" defTabSz="457200" rtl="0" eaLnBrk="1" latinLnBrk="0" hangingPunct="1">
              <a:spcBef>
                <a:spcPct val="0"/>
              </a:spcBef>
              <a:buNone/>
              <a:defRPr sz="40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3000" dirty="0" smtClean="0">
                <a:solidFill>
                  <a:srgbClr val="7030A0"/>
                </a:solidFill>
              </a:rPr>
              <a:t>»Se encuentran  niños </a:t>
            </a:r>
            <a:r>
              <a:rPr lang="es-ES" sz="3000" dirty="0">
                <a:solidFill>
                  <a:srgbClr val="7030A0"/>
                </a:solidFill>
              </a:rPr>
              <a:t>con varias necesidades educativas </a:t>
            </a:r>
            <a:r>
              <a:rPr lang="es-ES" sz="3000" dirty="0" smtClean="0">
                <a:solidFill>
                  <a:srgbClr val="7030A0"/>
                </a:solidFill>
              </a:rPr>
              <a:t>en la </a:t>
            </a:r>
            <a:r>
              <a:rPr lang="es-ES" sz="3000" dirty="0">
                <a:solidFill>
                  <a:srgbClr val="7030A0"/>
                </a:solidFill>
              </a:rPr>
              <a:t>mayoría de los equipos de </a:t>
            </a:r>
            <a:r>
              <a:rPr lang="es-ES" sz="3000" dirty="0" smtClean="0">
                <a:solidFill>
                  <a:srgbClr val="7030A0"/>
                </a:solidFill>
              </a:rPr>
              <a:t>misión«</a:t>
            </a:r>
          </a:p>
          <a:p>
            <a:endParaRPr lang="es-ES" sz="3000" dirty="0">
              <a:solidFill>
                <a:srgbClr val="7030A0"/>
              </a:solidFill>
            </a:endParaRPr>
          </a:p>
          <a:p>
            <a:r>
              <a:rPr lang="es-ES" sz="3000" dirty="0">
                <a:solidFill>
                  <a:srgbClr val="7030A0"/>
                </a:solidFill>
              </a:rPr>
              <a:t>("Sirviendo en los confines de la tierra", p.277)</a:t>
            </a:r>
            <a:endParaRPr lang="es-US" sz="3000" dirty="0">
              <a:solidFill>
                <a:srgbClr val="7030A0"/>
              </a:solidFill>
            </a:endParaRPr>
          </a:p>
        </p:txBody>
      </p:sp>
    </p:spTree>
    <p:extLst>
      <p:ext uri="{BB962C8B-B14F-4D97-AF65-F5344CB8AC3E}">
        <p14:creationId xmlns:p14="http://schemas.microsoft.com/office/powerpoint/2010/main" val="12305212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5" y="416293"/>
            <a:ext cx="4104456" cy="924475"/>
          </a:xfrm>
        </p:spPr>
        <p:txBody>
          <a:bodyPr/>
          <a:lstStyle/>
          <a:p>
            <a:r>
              <a:rPr lang="en-GB" dirty="0" smtClean="0"/>
              <a:t>Your questions, comments and examples to share</a:t>
            </a:r>
            <a:endParaRPr lang="en-GB" dirty="0"/>
          </a:p>
        </p:txBody>
      </p:sp>
      <p:sp>
        <p:nvSpPr>
          <p:cNvPr id="3" name="Content Placeholder 2"/>
          <p:cNvSpPr>
            <a:spLocks noGrp="1"/>
          </p:cNvSpPr>
          <p:nvPr>
            <p:ph idx="1"/>
          </p:nvPr>
        </p:nvSpPr>
        <p:spPr>
          <a:xfrm>
            <a:off x="1043608" y="1700808"/>
            <a:ext cx="7125112" cy="4051437"/>
          </a:xfrm>
        </p:spPr>
        <p:txBody>
          <a:bodyPr/>
          <a:lstStyle/>
          <a:p>
            <a:endParaRPr lang="en-GB"/>
          </a:p>
        </p:txBody>
      </p:sp>
      <p:pic>
        <p:nvPicPr>
          <p:cNvPr id="6146" name="Picture 2" descr="C:\Users\Debs\AppData\Local\Microsoft\Windows\Temporary Internet Files\Content.IE5\B5ZOSHEC\special-needs-moms-phot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8387" y="1690464"/>
            <a:ext cx="5987227" cy="41148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788024" y="116632"/>
            <a:ext cx="4104455" cy="1569660"/>
          </a:xfrm>
          <a:prstGeom prst="rect">
            <a:avLst/>
          </a:prstGeom>
        </p:spPr>
        <p:txBody>
          <a:bodyPr wrap="square">
            <a:spAutoFit/>
          </a:bodyPr>
          <a:lstStyle/>
          <a:p>
            <a:pPr algn="r"/>
            <a:r>
              <a:rPr lang="es-ES" sz="2400" b="1" dirty="0" smtClean="0">
                <a:solidFill>
                  <a:srgbClr val="7030A0"/>
                </a:solidFill>
                <a:latin typeface="+mj-lt"/>
              </a:rPr>
              <a:t>Sus preguntas, comentarios y ejemplos para compartir</a:t>
            </a:r>
            <a:endParaRPr lang="es-ES" sz="2400" b="1" dirty="0">
              <a:solidFill>
                <a:srgbClr val="7030A0"/>
              </a:solidFill>
              <a:latin typeface="+mj-lt"/>
            </a:endParaRPr>
          </a:p>
        </p:txBody>
      </p:sp>
      <p:sp>
        <p:nvSpPr>
          <p:cNvPr id="6" name="Rectangle 5"/>
          <p:cNvSpPr/>
          <p:nvPr/>
        </p:nvSpPr>
        <p:spPr>
          <a:xfrm>
            <a:off x="179512" y="5844079"/>
            <a:ext cx="8856984" cy="830997"/>
          </a:xfrm>
          <a:prstGeom prst="rect">
            <a:avLst/>
          </a:prstGeom>
        </p:spPr>
        <p:txBody>
          <a:bodyPr wrap="square">
            <a:spAutoFit/>
          </a:bodyPr>
          <a:lstStyle/>
          <a:p>
            <a:pPr algn="r"/>
            <a:r>
              <a:rPr lang="es-ES" sz="2400" dirty="0" smtClean="0">
                <a:solidFill>
                  <a:srgbClr val="7030A0"/>
                </a:solidFill>
                <a:latin typeface="+mj-lt"/>
              </a:rPr>
              <a:t>Pregúntale a una madre de un niño de necesidades especiales si quieres lograr hacer algo.</a:t>
            </a:r>
            <a:endParaRPr lang="es-ES" sz="2400" dirty="0">
              <a:solidFill>
                <a:srgbClr val="7030A0"/>
              </a:solidFill>
              <a:latin typeface="+mj-lt"/>
            </a:endParaRPr>
          </a:p>
        </p:txBody>
      </p:sp>
      <p:sp>
        <p:nvSpPr>
          <p:cNvPr id="4" name="Oval Callout 3"/>
          <p:cNvSpPr/>
          <p:nvPr/>
        </p:nvSpPr>
        <p:spPr>
          <a:xfrm>
            <a:off x="7132043" y="1646918"/>
            <a:ext cx="1976459" cy="129614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b="1" dirty="0" smtClean="0">
                <a:solidFill>
                  <a:srgbClr val="7030A0"/>
                </a:solidFill>
              </a:rPr>
              <a:t>¡Lo podemos hacer!</a:t>
            </a:r>
            <a:endParaRPr lang="es-US" b="1" dirty="0">
              <a:solidFill>
                <a:srgbClr val="7030A0"/>
              </a:solidFill>
            </a:endParaRPr>
          </a:p>
        </p:txBody>
      </p:sp>
    </p:spTree>
    <p:extLst>
      <p:ext uri="{BB962C8B-B14F-4D97-AF65-F5344CB8AC3E}">
        <p14:creationId xmlns:p14="http://schemas.microsoft.com/office/powerpoint/2010/main" val="26228138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5" y="416293"/>
            <a:ext cx="4104456" cy="924475"/>
          </a:xfrm>
        </p:spPr>
        <p:txBody>
          <a:bodyPr/>
          <a:lstStyle/>
          <a:p>
            <a:r>
              <a:rPr lang="en-GB" sz="2400" dirty="0" smtClean="0"/>
              <a:t>What are the member care needs when a child dies?</a:t>
            </a:r>
            <a:endParaRPr lang="en-GB" sz="2400" dirty="0"/>
          </a:p>
        </p:txBody>
      </p:sp>
      <p:pic>
        <p:nvPicPr>
          <p:cNvPr id="1027" name="Picture 3" descr="C:\Users\Debs\AppData\Local\Microsoft\Windows\Temporary Internet Files\Content.IE5\CBA72RP2\grief[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772816"/>
            <a:ext cx="6624736" cy="374786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582678" y="188640"/>
            <a:ext cx="4453818" cy="1569660"/>
          </a:xfrm>
          <a:prstGeom prst="rect">
            <a:avLst/>
          </a:prstGeom>
        </p:spPr>
        <p:txBody>
          <a:bodyPr wrap="square">
            <a:spAutoFit/>
          </a:bodyPr>
          <a:lstStyle/>
          <a:p>
            <a:r>
              <a:rPr lang="es-ES" sz="2400" dirty="0" smtClean="0">
                <a:solidFill>
                  <a:srgbClr val="7030A0"/>
                </a:solidFill>
                <a:latin typeface="+mj-lt"/>
              </a:rPr>
              <a:t>¿Cuáles son las necesidades de cuidado integral necesarios cuando muere un niño?</a:t>
            </a:r>
            <a:endParaRPr lang="es-ES" sz="2400" dirty="0">
              <a:solidFill>
                <a:srgbClr val="7030A0"/>
              </a:solidFill>
              <a:latin typeface="+mj-lt"/>
            </a:endParaRPr>
          </a:p>
        </p:txBody>
      </p:sp>
      <p:sp>
        <p:nvSpPr>
          <p:cNvPr id="3" name="TextBox 2"/>
          <p:cNvSpPr txBox="1"/>
          <p:nvPr/>
        </p:nvSpPr>
        <p:spPr>
          <a:xfrm>
            <a:off x="3707904" y="2348880"/>
            <a:ext cx="1476163" cy="923330"/>
          </a:xfrm>
          <a:prstGeom prst="rect">
            <a:avLst/>
          </a:prstGeom>
          <a:noFill/>
        </p:spPr>
        <p:txBody>
          <a:bodyPr wrap="square" rtlCol="0">
            <a:spAutoFit/>
          </a:bodyPr>
          <a:lstStyle/>
          <a:p>
            <a:r>
              <a:rPr lang="es-US" dirty="0" smtClean="0">
                <a:solidFill>
                  <a:srgbClr val="7030A0"/>
                </a:solidFill>
              </a:rPr>
              <a:t>Las Etapas del Ciclo de Duelo</a:t>
            </a:r>
            <a:endParaRPr lang="es-US" dirty="0">
              <a:solidFill>
                <a:srgbClr val="7030A0"/>
              </a:solidFill>
            </a:endParaRPr>
          </a:p>
        </p:txBody>
      </p:sp>
      <p:sp>
        <p:nvSpPr>
          <p:cNvPr id="7" name="TextBox 6"/>
          <p:cNvSpPr txBox="1"/>
          <p:nvPr/>
        </p:nvSpPr>
        <p:spPr>
          <a:xfrm>
            <a:off x="1377154" y="1726180"/>
            <a:ext cx="1476163" cy="461665"/>
          </a:xfrm>
          <a:prstGeom prst="rect">
            <a:avLst/>
          </a:prstGeom>
          <a:noFill/>
        </p:spPr>
        <p:txBody>
          <a:bodyPr wrap="square" rtlCol="0">
            <a:spAutoFit/>
          </a:bodyPr>
          <a:lstStyle/>
          <a:p>
            <a:r>
              <a:rPr lang="es-US" sz="1200" dirty="0" smtClean="0">
                <a:solidFill>
                  <a:srgbClr val="7030A0"/>
                </a:solidFill>
              </a:rPr>
              <a:t>Funcionamiento “Normal”</a:t>
            </a:r>
            <a:endParaRPr lang="es-US" sz="1200" dirty="0">
              <a:solidFill>
                <a:srgbClr val="7030A0"/>
              </a:solidFill>
            </a:endParaRPr>
          </a:p>
        </p:txBody>
      </p:sp>
      <p:sp>
        <p:nvSpPr>
          <p:cNvPr id="8" name="TextBox 7"/>
          <p:cNvSpPr txBox="1"/>
          <p:nvPr/>
        </p:nvSpPr>
        <p:spPr>
          <a:xfrm>
            <a:off x="6372201" y="1715763"/>
            <a:ext cx="1629690" cy="461665"/>
          </a:xfrm>
          <a:prstGeom prst="rect">
            <a:avLst/>
          </a:prstGeom>
          <a:noFill/>
        </p:spPr>
        <p:txBody>
          <a:bodyPr wrap="square" rtlCol="0">
            <a:spAutoFit/>
          </a:bodyPr>
          <a:lstStyle/>
          <a:p>
            <a:r>
              <a:rPr lang="es-US" sz="1200" dirty="0" smtClean="0">
                <a:solidFill>
                  <a:srgbClr val="7030A0"/>
                </a:solidFill>
              </a:rPr>
              <a:t>Regresar a una Vida Significativa</a:t>
            </a:r>
            <a:endParaRPr lang="es-US" sz="1200" dirty="0">
              <a:solidFill>
                <a:srgbClr val="7030A0"/>
              </a:solidFill>
            </a:endParaRPr>
          </a:p>
        </p:txBody>
      </p:sp>
      <p:sp>
        <p:nvSpPr>
          <p:cNvPr id="9" name="TextBox 8"/>
          <p:cNvSpPr txBox="1"/>
          <p:nvPr/>
        </p:nvSpPr>
        <p:spPr>
          <a:xfrm>
            <a:off x="2506290" y="3382290"/>
            <a:ext cx="1629690" cy="461665"/>
          </a:xfrm>
          <a:prstGeom prst="rect">
            <a:avLst/>
          </a:prstGeom>
          <a:noFill/>
        </p:spPr>
        <p:txBody>
          <a:bodyPr wrap="square" rtlCol="0">
            <a:spAutoFit/>
          </a:bodyPr>
          <a:lstStyle/>
          <a:p>
            <a:r>
              <a:rPr lang="es-US" sz="1200" dirty="0" smtClean="0">
                <a:solidFill>
                  <a:srgbClr val="7030A0"/>
                </a:solidFill>
              </a:rPr>
              <a:t>Enfado, Indiferencia o Ira</a:t>
            </a:r>
            <a:endParaRPr lang="es-US" sz="1200" dirty="0">
              <a:solidFill>
                <a:srgbClr val="7030A0"/>
              </a:solidFill>
            </a:endParaRPr>
          </a:p>
        </p:txBody>
      </p:sp>
      <p:sp>
        <p:nvSpPr>
          <p:cNvPr id="10" name="TextBox 9"/>
          <p:cNvSpPr txBox="1"/>
          <p:nvPr/>
        </p:nvSpPr>
        <p:spPr>
          <a:xfrm>
            <a:off x="1422667" y="2619893"/>
            <a:ext cx="1858453" cy="276999"/>
          </a:xfrm>
          <a:prstGeom prst="rect">
            <a:avLst/>
          </a:prstGeom>
          <a:noFill/>
        </p:spPr>
        <p:txBody>
          <a:bodyPr wrap="square" rtlCol="0">
            <a:spAutoFit/>
          </a:bodyPr>
          <a:lstStyle/>
          <a:p>
            <a:r>
              <a:rPr lang="es-US" sz="1200" dirty="0" smtClean="0">
                <a:solidFill>
                  <a:srgbClr val="7030A0"/>
                </a:solidFill>
              </a:rPr>
              <a:t>Parálisis y Negación</a:t>
            </a:r>
            <a:endParaRPr lang="es-US" sz="1200" dirty="0">
              <a:solidFill>
                <a:srgbClr val="7030A0"/>
              </a:solidFill>
            </a:endParaRPr>
          </a:p>
        </p:txBody>
      </p:sp>
      <p:sp>
        <p:nvSpPr>
          <p:cNvPr id="11" name="TextBox 10"/>
          <p:cNvSpPr txBox="1"/>
          <p:nvPr/>
        </p:nvSpPr>
        <p:spPr>
          <a:xfrm>
            <a:off x="3563888" y="4451485"/>
            <a:ext cx="1523331" cy="461665"/>
          </a:xfrm>
          <a:prstGeom prst="rect">
            <a:avLst/>
          </a:prstGeom>
          <a:noFill/>
        </p:spPr>
        <p:txBody>
          <a:bodyPr wrap="square" rtlCol="0">
            <a:spAutoFit/>
          </a:bodyPr>
          <a:lstStyle/>
          <a:p>
            <a:r>
              <a:rPr lang="es-US" sz="1200" dirty="0" smtClean="0">
                <a:solidFill>
                  <a:srgbClr val="7030A0"/>
                </a:solidFill>
              </a:rPr>
              <a:t>Dolor Emocional (o depresión)</a:t>
            </a:r>
            <a:endParaRPr lang="es-US" sz="1200" dirty="0">
              <a:solidFill>
                <a:srgbClr val="7030A0"/>
              </a:solidFill>
            </a:endParaRPr>
          </a:p>
        </p:txBody>
      </p:sp>
      <p:sp>
        <p:nvSpPr>
          <p:cNvPr id="12" name="TextBox 11"/>
          <p:cNvSpPr txBox="1"/>
          <p:nvPr/>
        </p:nvSpPr>
        <p:spPr>
          <a:xfrm>
            <a:off x="7092280" y="3722807"/>
            <a:ext cx="1224136" cy="461665"/>
          </a:xfrm>
          <a:prstGeom prst="rect">
            <a:avLst/>
          </a:prstGeom>
          <a:noFill/>
        </p:spPr>
        <p:txBody>
          <a:bodyPr wrap="square" rtlCol="0">
            <a:spAutoFit/>
          </a:bodyPr>
          <a:lstStyle/>
          <a:p>
            <a:r>
              <a:rPr lang="es-US" sz="1200" dirty="0" smtClean="0">
                <a:solidFill>
                  <a:srgbClr val="7030A0"/>
                </a:solidFill>
              </a:rPr>
              <a:t>Dialogo y Negociación</a:t>
            </a:r>
            <a:endParaRPr lang="es-US" sz="1200" dirty="0">
              <a:solidFill>
                <a:srgbClr val="7030A0"/>
              </a:solidFill>
            </a:endParaRPr>
          </a:p>
        </p:txBody>
      </p:sp>
      <p:sp>
        <p:nvSpPr>
          <p:cNvPr id="13" name="TextBox 12"/>
          <p:cNvSpPr txBox="1"/>
          <p:nvPr/>
        </p:nvSpPr>
        <p:spPr>
          <a:xfrm>
            <a:off x="6326686" y="2810545"/>
            <a:ext cx="1629690" cy="276999"/>
          </a:xfrm>
          <a:prstGeom prst="rect">
            <a:avLst/>
          </a:prstGeom>
          <a:noFill/>
        </p:spPr>
        <p:txBody>
          <a:bodyPr wrap="square" rtlCol="0">
            <a:spAutoFit/>
          </a:bodyPr>
          <a:lstStyle/>
          <a:p>
            <a:r>
              <a:rPr lang="es-US" sz="1200" dirty="0" smtClean="0">
                <a:solidFill>
                  <a:srgbClr val="7030A0"/>
                </a:solidFill>
              </a:rPr>
              <a:t>Aceptación</a:t>
            </a:r>
            <a:endParaRPr lang="es-US" sz="1200" dirty="0">
              <a:solidFill>
                <a:srgbClr val="7030A0"/>
              </a:solidFill>
            </a:endParaRPr>
          </a:p>
        </p:txBody>
      </p:sp>
      <p:sp>
        <p:nvSpPr>
          <p:cNvPr id="14" name="TextBox 13"/>
          <p:cNvSpPr txBox="1"/>
          <p:nvPr/>
        </p:nvSpPr>
        <p:spPr>
          <a:xfrm>
            <a:off x="29598" y="3087544"/>
            <a:ext cx="1629690" cy="1015663"/>
          </a:xfrm>
          <a:prstGeom prst="rect">
            <a:avLst/>
          </a:prstGeom>
          <a:noFill/>
        </p:spPr>
        <p:txBody>
          <a:bodyPr wrap="square" rtlCol="0">
            <a:spAutoFit/>
          </a:bodyPr>
          <a:lstStyle/>
          <a:p>
            <a:pPr marL="171450" indent="-171450">
              <a:buFont typeface="Arial" panose="020B0604020202020204" pitchFamily="34" charset="0"/>
              <a:buChar char="•"/>
            </a:pPr>
            <a:r>
              <a:rPr lang="es-US" sz="1200" dirty="0" smtClean="0">
                <a:solidFill>
                  <a:srgbClr val="7030A0"/>
                </a:solidFill>
              </a:rPr>
              <a:t>Evadir</a:t>
            </a:r>
          </a:p>
          <a:p>
            <a:pPr marL="171450" indent="-171450">
              <a:buFont typeface="Arial" panose="020B0604020202020204" pitchFamily="34" charset="0"/>
              <a:buChar char="•"/>
            </a:pPr>
            <a:r>
              <a:rPr lang="es-US" sz="1200" dirty="0" smtClean="0">
                <a:solidFill>
                  <a:srgbClr val="7030A0"/>
                </a:solidFill>
              </a:rPr>
              <a:t>Confusión</a:t>
            </a:r>
          </a:p>
          <a:p>
            <a:pPr marL="171450" indent="-171450">
              <a:buFont typeface="Arial" panose="020B0604020202020204" pitchFamily="34" charset="0"/>
              <a:buChar char="•"/>
            </a:pPr>
            <a:r>
              <a:rPr lang="es-US" sz="1200" dirty="0" smtClean="0">
                <a:solidFill>
                  <a:srgbClr val="7030A0"/>
                </a:solidFill>
              </a:rPr>
              <a:t>Miedo</a:t>
            </a:r>
          </a:p>
          <a:p>
            <a:pPr marL="171450" indent="-171450">
              <a:buFont typeface="Arial" panose="020B0604020202020204" pitchFamily="34" charset="0"/>
              <a:buChar char="•"/>
            </a:pPr>
            <a:r>
              <a:rPr lang="es-US" sz="1200" dirty="0" smtClean="0">
                <a:solidFill>
                  <a:srgbClr val="7030A0"/>
                </a:solidFill>
              </a:rPr>
              <a:t>Entumecimiento</a:t>
            </a:r>
          </a:p>
          <a:p>
            <a:pPr marL="171450" indent="-171450">
              <a:buFont typeface="Arial" panose="020B0604020202020204" pitchFamily="34" charset="0"/>
              <a:buChar char="•"/>
            </a:pPr>
            <a:r>
              <a:rPr lang="es-US" sz="1200" dirty="0" smtClean="0">
                <a:solidFill>
                  <a:srgbClr val="7030A0"/>
                </a:solidFill>
              </a:rPr>
              <a:t>Culpa</a:t>
            </a:r>
            <a:endParaRPr lang="es-US" sz="1200" dirty="0">
              <a:solidFill>
                <a:srgbClr val="7030A0"/>
              </a:solidFill>
            </a:endParaRPr>
          </a:p>
        </p:txBody>
      </p:sp>
      <p:sp>
        <p:nvSpPr>
          <p:cNvPr id="15" name="TextBox 14"/>
          <p:cNvSpPr txBox="1"/>
          <p:nvPr/>
        </p:nvSpPr>
        <p:spPr>
          <a:xfrm>
            <a:off x="1651430" y="4184472"/>
            <a:ext cx="1629690" cy="1384995"/>
          </a:xfrm>
          <a:prstGeom prst="rect">
            <a:avLst/>
          </a:prstGeom>
          <a:noFill/>
        </p:spPr>
        <p:txBody>
          <a:bodyPr wrap="square" rtlCol="0">
            <a:spAutoFit/>
          </a:bodyPr>
          <a:lstStyle/>
          <a:p>
            <a:pPr marL="171450" indent="-171450">
              <a:buFont typeface="Arial" panose="020B0604020202020204" pitchFamily="34" charset="0"/>
              <a:buChar char="•"/>
            </a:pPr>
            <a:r>
              <a:rPr lang="es-US" sz="1200" dirty="0" smtClean="0">
                <a:solidFill>
                  <a:srgbClr val="7030A0"/>
                </a:solidFill>
              </a:rPr>
              <a:t>Ira</a:t>
            </a:r>
          </a:p>
          <a:p>
            <a:pPr marL="171450" indent="-171450">
              <a:buFont typeface="Arial" panose="020B0604020202020204" pitchFamily="34" charset="0"/>
              <a:buChar char="•"/>
            </a:pPr>
            <a:r>
              <a:rPr lang="es-US" sz="1200" dirty="0" smtClean="0">
                <a:solidFill>
                  <a:srgbClr val="7030A0"/>
                </a:solidFill>
              </a:rPr>
              <a:t>Frustración</a:t>
            </a:r>
          </a:p>
          <a:p>
            <a:pPr marL="171450" indent="-171450">
              <a:buFont typeface="Arial" panose="020B0604020202020204" pitchFamily="34" charset="0"/>
              <a:buChar char="•"/>
            </a:pPr>
            <a:r>
              <a:rPr lang="es-US" sz="1200" dirty="0" smtClean="0">
                <a:solidFill>
                  <a:srgbClr val="7030A0"/>
                </a:solidFill>
              </a:rPr>
              <a:t>Ansiedad</a:t>
            </a:r>
          </a:p>
          <a:p>
            <a:pPr marL="171450" indent="-171450">
              <a:buFont typeface="Arial" panose="020B0604020202020204" pitchFamily="34" charset="0"/>
              <a:buChar char="•"/>
            </a:pPr>
            <a:r>
              <a:rPr lang="es-US" sz="1200" dirty="0" smtClean="0">
                <a:solidFill>
                  <a:srgbClr val="7030A0"/>
                </a:solidFill>
              </a:rPr>
              <a:t>Irritación</a:t>
            </a:r>
          </a:p>
          <a:p>
            <a:pPr marL="171450" indent="-171450">
              <a:buFont typeface="Arial" panose="020B0604020202020204" pitchFamily="34" charset="0"/>
              <a:buChar char="•"/>
            </a:pPr>
            <a:r>
              <a:rPr lang="es-US" sz="1200" dirty="0" smtClean="0">
                <a:solidFill>
                  <a:srgbClr val="7030A0"/>
                </a:solidFill>
              </a:rPr>
              <a:t>Abochornó</a:t>
            </a:r>
          </a:p>
          <a:p>
            <a:pPr marL="171450" indent="-171450">
              <a:buFont typeface="Arial" panose="020B0604020202020204" pitchFamily="34" charset="0"/>
              <a:buChar char="•"/>
            </a:pPr>
            <a:r>
              <a:rPr lang="es-US" sz="1200" dirty="0" smtClean="0">
                <a:solidFill>
                  <a:srgbClr val="7030A0"/>
                </a:solidFill>
              </a:rPr>
              <a:t>Vergüenza</a:t>
            </a:r>
          </a:p>
          <a:p>
            <a:pPr marL="171450" indent="-171450">
              <a:buFont typeface="Arial" panose="020B0604020202020204" pitchFamily="34" charset="0"/>
              <a:buChar char="•"/>
            </a:pPr>
            <a:endParaRPr lang="es-US" sz="1200" dirty="0">
              <a:solidFill>
                <a:srgbClr val="7030A0"/>
              </a:solidFill>
            </a:endParaRPr>
          </a:p>
        </p:txBody>
      </p:sp>
      <p:sp>
        <p:nvSpPr>
          <p:cNvPr id="16" name="TextBox 15"/>
          <p:cNvSpPr txBox="1"/>
          <p:nvPr/>
        </p:nvSpPr>
        <p:spPr>
          <a:xfrm>
            <a:off x="6277435" y="4876969"/>
            <a:ext cx="1629690" cy="830997"/>
          </a:xfrm>
          <a:prstGeom prst="rect">
            <a:avLst/>
          </a:prstGeom>
          <a:noFill/>
        </p:spPr>
        <p:txBody>
          <a:bodyPr wrap="square" rtlCol="0">
            <a:spAutoFit/>
          </a:bodyPr>
          <a:lstStyle/>
          <a:p>
            <a:pPr marL="171450" indent="-171450">
              <a:buFont typeface="Arial" panose="020B0604020202020204" pitchFamily="34" charset="0"/>
              <a:buChar char="•"/>
            </a:pPr>
            <a:r>
              <a:rPr lang="es-US" sz="1200" dirty="0" smtClean="0">
                <a:solidFill>
                  <a:srgbClr val="7030A0"/>
                </a:solidFill>
              </a:rPr>
              <a:t>Abrumado</a:t>
            </a:r>
          </a:p>
          <a:p>
            <a:pPr marL="171450" indent="-171450">
              <a:buFont typeface="Arial" panose="020B0604020202020204" pitchFamily="34" charset="0"/>
              <a:buChar char="•"/>
            </a:pPr>
            <a:r>
              <a:rPr lang="es-US" sz="1200" dirty="0" smtClean="0">
                <a:solidFill>
                  <a:srgbClr val="7030A0"/>
                </a:solidFill>
              </a:rPr>
              <a:t>Le da igual</a:t>
            </a:r>
          </a:p>
          <a:p>
            <a:pPr marL="171450" indent="-171450">
              <a:buFont typeface="Arial" panose="020B0604020202020204" pitchFamily="34" charset="0"/>
              <a:buChar char="•"/>
            </a:pPr>
            <a:r>
              <a:rPr lang="es-US" sz="1200" dirty="0" smtClean="0">
                <a:solidFill>
                  <a:srgbClr val="7030A0"/>
                </a:solidFill>
              </a:rPr>
              <a:t>Falta de energía</a:t>
            </a:r>
          </a:p>
          <a:p>
            <a:pPr marL="171450" indent="-171450">
              <a:buFont typeface="Arial" panose="020B0604020202020204" pitchFamily="34" charset="0"/>
              <a:buChar char="•"/>
            </a:pPr>
            <a:r>
              <a:rPr lang="es-US" sz="1200" dirty="0" smtClean="0">
                <a:solidFill>
                  <a:srgbClr val="7030A0"/>
                </a:solidFill>
              </a:rPr>
              <a:t>Impotencia</a:t>
            </a:r>
            <a:endParaRPr lang="es-US" sz="1200" dirty="0">
              <a:solidFill>
                <a:srgbClr val="7030A0"/>
              </a:solidFill>
            </a:endParaRPr>
          </a:p>
        </p:txBody>
      </p:sp>
      <p:sp>
        <p:nvSpPr>
          <p:cNvPr id="17" name="TextBox 16"/>
          <p:cNvSpPr txBox="1"/>
          <p:nvPr/>
        </p:nvSpPr>
        <p:spPr>
          <a:xfrm>
            <a:off x="7899267" y="4060902"/>
            <a:ext cx="1244733" cy="2677656"/>
          </a:xfrm>
          <a:prstGeom prst="rect">
            <a:avLst/>
          </a:prstGeom>
          <a:noFill/>
        </p:spPr>
        <p:txBody>
          <a:bodyPr wrap="square" rtlCol="0">
            <a:spAutoFit/>
          </a:bodyPr>
          <a:lstStyle/>
          <a:p>
            <a:pPr marL="171450" indent="-171450">
              <a:buFont typeface="Arial" panose="020B0604020202020204" pitchFamily="34" charset="0"/>
              <a:buChar char="•"/>
            </a:pPr>
            <a:r>
              <a:rPr lang="es-US" sz="1200" dirty="0" smtClean="0">
                <a:solidFill>
                  <a:srgbClr val="7030A0"/>
                </a:solidFill>
              </a:rPr>
              <a:t>Acercarse a los demás</a:t>
            </a:r>
          </a:p>
          <a:p>
            <a:pPr marL="171450" indent="-171450">
              <a:buFont typeface="Arial" panose="020B0604020202020204" pitchFamily="34" charset="0"/>
              <a:buChar char="•"/>
            </a:pPr>
            <a:r>
              <a:rPr lang="es-US" sz="1200" dirty="0" smtClean="0">
                <a:solidFill>
                  <a:srgbClr val="7030A0"/>
                </a:solidFill>
              </a:rPr>
              <a:t>Desear contar su propia historia</a:t>
            </a:r>
          </a:p>
          <a:p>
            <a:pPr marL="171450" indent="-171450">
              <a:buFont typeface="Arial" panose="020B0604020202020204" pitchFamily="34" charset="0"/>
              <a:buChar char="•"/>
            </a:pPr>
            <a:r>
              <a:rPr lang="es-US" sz="1200" dirty="0" smtClean="0">
                <a:solidFill>
                  <a:srgbClr val="7030A0"/>
                </a:solidFill>
              </a:rPr>
              <a:t>Luchar para encontrar el significado de lo que sucedió</a:t>
            </a:r>
            <a:endParaRPr lang="es-US" sz="1200" dirty="0">
              <a:solidFill>
                <a:srgbClr val="7030A0"/>
              </a:solidFill>
            </a:endParaRPr>
          </a:p>
        </p:txBody>
      </p:sp>
      <p:sp>
        <p:nvSpPr>
          <p:cNvPr id="18" name="TextBox 17"/>
          <p:cNvSpPr txBox="1"/>
          <p:nvPr/>
        </p:nvSpPr>
        <p:spPr>
          <a:xfrm>
            <a:off x="7514310" y="2799658"/>
            <a:ext cx="1629690" cy="830997"/>
          </a:xfrm>
          <a:prstGeom prst="rect">
            <a:avLst/>
          </a:prstGeom>
          <a:noFill/>
        </p:spPr>
        <p:txBody>
          <a:bodyPr wrap="square" rtlCol="0">
            <a:spAutoFit/>
          </a:bodyPr>
          <a:lstStyle/>
          <a:p>
            <a:pPr marL="171450" indent="-171450">
              <a:buFont typeface="Arial" panose="020B0604020202020204" pitchFamily="34" charset="0"/>
              <a:buChar char="•"/>
            </a:pPr>
            <a:r>
              <a:rPr lang="es-US" sz="1200" dirty="0" smtClean="0">
                <a:solidFill>
                  <a:srgbClr val="7030A0"/>
                </a:solidFill>
              </a:rPr>
              <a:t>Explorar opciones</a:t>
            </a:r>
          </a:p>
          <a:p>
            <a:pPr marL="171450" indent="-171450">
              <a:buFont typeface="Arial" panose="020B0604020202020204" pitchFamily="34" charset="0"/>
              <a:buChar char="•"/>
            </a:pPr>
            <a:r>
              <a:rPr lang="es-US" sz="1200" dirty="0" smtClean="0">
                <a:solidFill>
                  <a:srgbClr val="7030A0"/>
                </a:solidFill>
              </a:rPr>
              <a:t>Tener un plan nuevo en lugar</a:t>
            </a:r>
          </a:p>
        </p:txBody>
      </p:sp>
    </p:spTree>
    <p:extLst>
      <p:ext uri="{BB962C8B-B14F-4D97-AF65-F5344CB8AC3E}">
        <p14:creationId xmlns:p14="http://schemas.microsoft.com/office/powerpoint/2010/main" val="9857745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872" y="260648"/>
            <a:ext cx="8064896" cy="656371"/>
          </a:xfrm>
        </p:spPr>
        <p:txBody>
          <a:bodyPr/>
          <a:lstStyle/>
          <a:p>
            <a:r>
              <a:rPr lang="en-GB" sz="2800" dirty="0" smtClean="0"/>
              <a:t>What do we mean by special needs? Discuss in groups of 3 (language groups)</a:t>
            </a:r>
            <a:endParaRPr lang="en-GB" sz="2800" dirty="0"/>
          </a:p>
        </p:txBody>
      </p:sp>
      <p:sp>
        <p:nvSpPr>
          <p:cNvPr id="4" name="Content Placeholder 3"/>
          <p:cNvSpPr>
            <a:spLocks noGrp="1"/>
          </p:cNvSpPr>
          <p:nvPr>
            <p:ph idx="1"/>
          </p:nvPr>
        </p:nvSpPr>
        <p:spPr/>
        <p:txBody>
          <a:bodyPr/>
          <a:lstStyle/>
          <a:p>
            <a:r>
              <a:rPr lang="en-GB" dirty="0" smtClean="0"/>
              <a:t>   </a:t>
            </a:r>
            <a:endParaRPr lang="en-GB" dirty="0"/>
          </a:p>
        </p:txBody>
      </p:sp>
      <p:pic>
        <p:nvPicPr>
          <p:cNvPr id="2055" name="Picture 7" descr="C:\Users\Debs\AppData\Local\Microsoft\Windows\Temporary Internet Files\Content.IE5\PUJ4B5QJ\US_Navy_041127-N-8801B-080_Culinary_Specialist_2nd_Class_Gerardo_Reyes,_assigned_to_the_amphibious_assault_ship_USS_Essex_(LHD_2),_spends_time_on_a_community_r[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614" y="1052736"/>
            <a:ext cx="8128769" cy="448056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64050" y="5533296"/>
            <a:ext cx="8615895" cy="1384995"/>
          </a:xfrm>
          <a:prstGeom prst="rect">
            <a:avLst/>
          </a:prstGeom>
        </p:spPr>
        <p:txBody>
          <a:bodyPr wrap="square">
            <a:spAutoFit/>
          </a:bodyPr>
          <a:lstStyle/>
          <a:p>
            <a:r>
              <a:rPr lang="es-ES" sz="2800" dirty="0">
                <a:solidFill>
                  <a:srgbClr val="7030A0"/>
                </a:solidFill>
              </a:rPr>
              <a:t>¿Qué queremos decir con necesidades especiales? Discutir en grupos de 3 </a:t>
            </a:r>
            <a:r>
              <a:rPr lang="es-ES" sz="2800" dirty="0" smtClean="0">
                <a:solidFill>
                  <a:srgbClr val="7030A0"/>
                </a:solidFill>
              </a:rPr>
              <a:t>(por grupos </a:t>
            </a:r>
            <a:r>
              <a:rPr lang="es-ES" sz="2800" dirty="0">
                <a:solidFill>
                  <a:srgbClr val="7030A0"/>
                </a:solidFill>
              </a:rPr>
              <a:t>de idiomas)</a:t>
            </a:r>
            <a:endParaRPr lang="en-US" sz="2800" dirty="0">
              <a:solidFill>
                <a:srgbClr val="7030A0"/>
              </a:solidFill>
            </a:endParaRPr>
          </a:p>
        </p:txBody>
      </p:sp>
    </p:spTree>
    <p:extLst>
      <p:ext uri="{BB962C8B-B14F-4D97-AF65-F5344CB8AC3E}">
        <p14:creationId xmlns:p14="http://schemas.microsoft.com/office/powerpoint/2010/main" val="31604419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24771"/>
            <a:ext cx="7125113" cy="924475"/>
          </a:xfrm>
        </p:spPr>
        <p:txBody>
          <a:bodyPr/>
          <a:lstStyle/>
          <a:p>
            <a:r>
              <a:rPr lang="en-GB" dirty="0" smtClean="0"/>
              <a:t>Feedback</a:t>
            </a:r>
            <a:endParaRPr lang="en-GB" dirty="0"/>
          </a:p>
        </p:txBody>
      </p:sp>
      <p:sp>
        <p:nvSpPr>
          <p:cNvPr id="3" name="Content Placeholder 2"/>
          <p:cNvSpPr>
            <a:spLocks noGrp="1"/>
          </p:cNvSpPr>
          <p:nvPr>
            <p:ph idx="1"/>
          </p:nvPr>
        </p:nvSpPr>
        <p:spPr/>
        <p:txBody>
          <a:bodyPr/>
          <a:lstStyle/>
          <a:p>
            <a:endParaRPr lang="en-GB"/>
          </a:p>
        </p:txBody>
      </p:sp>
      <p:pic>
        <p:nvPicPr>
          <p:cNvPr id="1027" name="Picture 3" descr="C:\Users\Debs\AppData\Local\Microsoft\Windows\Temporary Internet Files\Content.IE5\POK9PG0T\10288738_622942797788535_3696307662217395985_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752476"/>
            <a:ext cx="5772408" cy="51206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27584" y="6065588"/>
            <a:ext cx="7918534" cy="584775"/>
          </a:xfrm>
          <a:prstGeom prst="rect">
            <a:avLst/>
          </a:prstGeom>
        </p:spPr>
        <p:txBody>
          <a:bodyPr wrap="square">
            <a:spAutoFit/>
          </a:bodyPr>
          <a:lstStyle/>
          <a:p>
            <a:r>
              <a:rPr lang="es-US" sz="3200" dirty="0" smtClean="0">
                <a:solidFill>
                  <a:srgbClr val="7030A0"/>
                </a:solidFill>
              </a:rPr>
              <a:t>Retroalimentación (Sus comentarios)</a:t>
            </a:r>
            <a:endParaRPr lang="es-US" sz="3200" dirty="0">
              <a:solidFill>
                <a:srgbClr val="7030A0"/>
              </a:solidFill>
            </a:endParaRPr>
          </a:p>
        </p:txBody>
      </p:sp>
    </p:spTree>
    <p:extLst>
      <p:ext uri="{BB962C8B-B14F-4D97-AF65-F5344CB8AC3E}">
        <p14:creationId xmlns:p14="http://schemas.microsoft.com/office/powerpoint/2010/main" val="22329150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76672"/>
            <a:ext cx="4176464" cy="924475"/>
          </a:xfrm>
        </p:spPr>
        <p:txBody>
          <a:bodyPr/>
          <a:lstStyle/>
          <a:p>
            <a:r>
              <a:rPr lang="en-GB" dirty="0" smtClean="0"/>
              <a:t>Special needs</a:t>
            </a:r>
            <a:endParaRPr lang="en-GB" dirty="0"/>
          </a:p>
        </p:txBody>
      </p:sp>
      <p:sp>
        <p:nvSpPr>
          <p:cNvPr id="3" name="Content Placeholder 2"/>
          <p:cNvSpPr>
            <a:spLocks noGrp="1"/>
          </p:cNvSpPr>
          <p:nvPr>
            <p:ph idx="1"/>
          </p:nvPr>
        </p:nvSpPr>
        <p:spPr>
          <a:xfrm>
            <a:off x="323528" y="1608309"/>
            <a:ext cx="4176463" cy="4051437"/>
          </a:xfrm>
        </p:spPr>
        <p:txBody>
          <a:bodyPr>
            <a:noAutofit/>
          </a:bodyPr>
          <a:lstStyle/>
          <a:p>
            <a:pPr marL="0" indent="0">
              <a:buNone/>
            </a:pPr>
            <a:r>
              <a:rPr lang="en-GB" dirty="0"/>
              <a:t>L</a:t>
            </a:r>
            <a:r>
              <a:rPr lang="en-GB" dirty="0" smtClean="0"/>
              <a:t>imitations </a:t>
            </a:r>
            <a:r>
              <a:rPr lang="en-GB" dirty="0"/>
              <a:t>in </a:t>
            </a:r>
            <a:r>
              <a:rPr lang="en-GB" dirty="0" smtClean="0"/>
              <a:t>any of the </a:t>
            </a:r>
            <a:r>
              <a:rPr lang="en-GB" dirty="0"/>
              <a:t>following categories:  </a:t>
            </a:r>
            <a:endParaRPr lang="en-GB" dirty="0" smtClean="0"/>
          </a:p>
          <a:p>
            <a:r>
              <a:rPr lang="en-GB" dirty="0" smtClean="0"/>
              <a:t>medical </a:t>
            </a:r>
            <a:r>
              <a:rPr lang="en-GB" dirty="0"/>
              <a:t>(e.g. serious or chronic illness or impairment), </a:t>
            </a:r>
            <a:endParaRPr lang="en-GB" dirty="0" smtClean="0"/>
          </a:p>
          <a:p>
            <a:r>
              <a:rPr lang="en-GB" dirty="0" smtClean="0"/>
              <a:t>behavioural </a:t>
            </a:r>
            <a:r>
              <a:rPr lang="en-GB" dirty="0"/>
              <a:t>(e.g. ADD/ADHD, Tourette’s</a:t>
            </a:r>
            <a:r>
              <a:rPr lang="en-GB" dirty="0" smtClean="0"/>
              <a:t>),</a:t>
            </a:r>
          </a:p>
          <a:p>
            <a:r>
              <a:rPr lang="en-GB" dirty="0" smtClean="0"/>
              <a:t>developmental </a:t>
            </a:r>
            <a:r>
              <a:rPr lang="en-GB" dirty="0"/>
              <a:t>(e.g. ASD, Down’s syndrome, and intellectual disabilities), </a:t>
            </a:r>
            <a:endParaRPr lang="en-GB" dirty="0" smtClean="0"/>
          </a:p>
          <a:p>
            <a:r>
              <a:rPr lang="en-GB" dirty="0" smtClean="0"/>
              <a:t>learning </a:t>
            </a:r>
            <a:r>
              <a:rPr lang="en-GB" dirty="0"/>
              <a:t>(e.g. </a:t>
            </a:r>
            <a:r>
              <a:rPr lang="en-GB" dirty="0" smtClean="0"/>
              <a:t>dyslexia)</a:t>
            </a:r>
          </a:p>
          <a:p>
            <a:r>
              <a:rPr lang="en-GB" dirty="0" smtClean="0"/>
              <a:t>mental </a:t>
            </a:r>
            <a:r>
              <a:rPr lang="en-GB" dirty="0"/>
              <a:t>health (e.g. anxiety and depression, eating disorders) </a:t>
            </a:r>
            <a:r>
              <a:rPr lang="en-GB" dirty="0" smtClean="0"/>
              <a:t> </a:t>
            </a:r>
            <a:r>
              <a:rPr lang="en-GB" dirty="0"/>
              <a:t>(Mauro, 2016). </a:t>
            </a:r>
          </a:p>
        </p:txBody>
      </p:sp>
      <p:sp>
        <p:nvSpPr>
          <p:cNvPr id="4" name="Rectangle 3"/>
          <p:cNvSpPr/>
          <p:nvPr/>
        </p:nvSpPr>
        <p:spPr>
          <a:xfrm>
            <a:off x="4427984" y="790828"/>
            <a:ext cx="4644009" cy="5878532"/>
          </a:xfrm>
          <a:prstGeom prst="rect">
            <a:avLst/>
          </a:prstGeom>
        </p:spPr>
        <p:txBody>
          <a:bodyPr wrap="square">
            <a:spAutoFit/>
          </a:bodyPr>
          <a:lstStyle/>
          <a:p>
            <a:r>
              <a:rPr lang="es-ES" dirty="0">
                <a:solidFill>
                  <a:srgbClr val="7030A0"/>
                </a:solidFill>
              </a:rPr>
              <a:t>Limitaciones en cualquiera de las siguientes categorías:</a:t>
            </a:r>
          </a:p>
          <a:p>
            <a:pPr marL="285750" indent="-285750">
              <a:buFont typeface="Courier New" panose="02070309020205020404" pitchFamily="49" charset="0"/>
              <a:buChar char="o"/>
            </a:pPr>
            <a:r>
              <a:rPr lang="es-ES" dirty="0">
                <a:solidFill>
                  <a:srgbClr val="7030A0"/>
                </a:solidFill>
              </a:rPr>
              <a:t>médica (por ejemplo, enfermedad o impedimento grave o crónico</a:t>
            </a:r>
            <a:r>
              <a:rPr lang="es-ES" dirty="0" smtClean="0">
                <a:solidFill>
                  <a:srgbClr val="7030A0"/>
                </a:solidFill>
              </a:rPr>
              <a:t>),</a:t>
            </a:r>
          </a:p>
          <a:p>
            <a:pPr marL="285750" indent="-285750">
              <a:buFont typeface="Courier New" panose="02070309020205020404" pitchFamily="49" charset="0"/>
              <a:buChar char="o"/>
            </a:pPr>
            <a:endParaRPr lang="es-ES" sz="400" dirty="0">
              <a:solidFill>
                <a:srgbClr val="7030A0"/>
              </a:solidFill>
            </a:endParaRPr>
          </a:p>
          <a:p>
            <a:pPr marL="285750" indent="-285750">
              <a:buFont typeface="Courier New" panose="02070309020205020404" pitchFamily="49" charset="0"/>
              <a:buChar char="o"/>
            </a:pPr>
            <a:r>
              <a:rPr lang="es-ES" dirty="0" smtClean="0">
                <a:solidFill>
                  <a:srgbClr val="7030A0"/>
                </a:solidFill>
              </a:rPr>
              <a:t>comportamiento </a:t>
            </a:r>
            <a:r>
              <a:rPr lang="es-ES" dirty="0">
                <a:solidFill>
                  <a:srgbClr val="7030A0"/>
                </a:solidFill>
              </a:rPr>
              <a:t>(por ejemplo</a:t>
            </a:r>
            <a:r>
              <a:rPr lang="es-ES" dirty="0" smtClean="0">
                <a:solidFill>
                  <a:srgbClr val="7030A0"/>
                </a:solidFill>
              </a:rPr>
              <a:t>, Trastorno de Deficiencia de Atención, </a:t>
            </a:r>
            <a:r>
              <a:rPr lang="es-ES" dirty="0">
                <a:solidFill>
                  <a:srgbClr val="7030A0"/>
                </a:solidFill>
              </a:rPr>
              <a:t>ADD </a:t>
            </a:r>
            <a:r>
              <a:rPr lang="es-ES" dirty="0" smtClean="0">
                <a:solidFill>
                  <a:srgbClr val="7030A0"/>
                </a:solidFill>
              </a:rPr>
              <a:t>según sus siglas en ingl</a:t>
            </a:r>
            <a:r>
              <a:rPr lang="es-ES" dirty="0">
                <a:solidFill>
                  <a:srgbClr val="7030A0"/>
                </a:solidFill>
              </a:rPr>
              <a:t>é</a:t>
            </a:r>
            <a:r>
              <a:rPr lang="es-ES" dirty="0" smtClean="0">
                <a:solidFill>
                  <a:srgbClr val="7030A0"/>
                </a:solidFill>
              </a:rPr>
              <a:t>s / Trastorno de Deficiencia de Atención e Hiperactividad, ADHD según sus siglas en ingl</a:t>
            </a:r>
            <a:r>
              <a:rPr lang="es-ES" dirty="0">
                <a:solidFill>
                  <a:srgbClr val="7030A0"/>
                </a:solidFill>
              </a:rPr>
              <a:t>é</a:t>
            </a:r>
            <a:r>
              <a:rPr lang="es-ES" dirty="0" smtClean="0">
                <a:solidFill>
                  <a:srgbClr val="7030A0"/>
                </a:solidFill>
              </a:rPr>
              <a:t>s, </a:t>
            </a:r>
            <a:r>
              <a:rPr lang="es-ES" dirty="0" err="1">
                <a:solidFill>
                  <a:srgbClr val="7030A0"/>
                </a:solidFill>
              </a:rPr>
              <a:t>Tourette</a:t>
            </a:r>
            <a:r>
              <a:rPr lang="es-ES" dirty="0" smtClean="0">
                <a:solidFill>
                  <a:srgbClr val="7030A0"/>
                </a:solidFill>
              </a:rPr>
              <a:t>),</a:t>
            </a:r>
          </a:p>
          <a:p>
            <a:pPr marL="285750" indent="-285750">
              <a:buFont typeface="Courier New" panose="02070309020205020404" pitchFamily="49" charset="0"/>
              <a:buChar char="o"/>
            </a:pPr>
            <a:endParaRPr lang="es-ES" sz="400" dirty="0">
              <a:solidFill>
                <a:srgbClr val="7030A0"/>
              </a:solidFill>
            </a:endParaRPr>
          </a:p>
          <a:p>
            <a:pPr marL="285750" indent="-285750">
              <a:buFont typeface="Courier New" panose="02070309020205020404" pitchFamily="49" charset="0"/>
              <a:buChar char="o"/>
            </a:pPr>
            <a:r>
              <a:rPr lang="es-ES" dirty="0">
                <a:solidFill>
                  <a:srgbClr val="7030A0"/>
                </a:solidFill>
              </a:rPr>
              <a:t>desarrollo (por ejemplo, </a:t>
            </a:r>
            <a:r>
              <a:rPr lang="es-ES" dirty="0" smtClean="0">
                <a:solidFill>
                  <a:srgbClr val="7030A0"/>
                </a:solidFill>
              </a:rPr>
              <a:t>Trastorno del Espectro Autista (TEA), </a:t>
            </a:r>
            <a:r>
              <a:rPr lang="es-ES" dirty="0">
                <a:solidFill>
                  <a:srgbClr val="7030A0"/>
                </a:solidFill>
              </a:rPr>
              <a:t>ASD </a:t>
            </a:r>
            <a:r>
              <a:rPr lang="es-ES" dirty="0" smtClean="0">
                <a:solidFill>
                  <a:srgbClr val="7030A0"/>
                </a:solidFill>
              </a:rPr>
              <a:t>según sus siglas en ingl</a:t>
            </a:r>
            <a:r>
              <a:rPr lang="es-ES" dirty="0">
                <a:solidFill>
                  <a:srgbClr val="7030A0"/>
                </a:solidFill>
              </a:rPr>
              <a:t>é</a:t>
            </a:r>
            <a:r>
              <a:rPr lang="es-ES" dirty="0" smtClean="0">
                <a:solidFill>
                  <a:srgbClr val="7030A0"/>
                </a:solidFill>
              </a:rPr>
              <a:t>s, </a:t>
            </a:r>
            <a:r>
              <a:rPr lang="es-ES" dirty="0">
                <a:solidFill>
                  <a:srgbClr val="7030A0"/>
                </a:solidFill>
              </a:rPr>
              <a:t>síndrome de Down y discapacidades intelectuales</a:t>
            </a:r>
            <a:r>
              <a:rPr lang="es-ES" dirty="0" smtClean="0">
                <a:solidFill>
                  <a:srgbClr val="7030A0"/>
                </a:solidFill>
              </a:rPr>
              <a:t>),</a:t>
            </a:r>
          </a:p>
          <a:p>
            <a:pPr marL="285750" indent="-285750">
              <a:buFont typeface="Courier New" panose="02070309020205020404" pitchFamily="49" charset="0"/>
              <a:buChar char="o"/>
            </a:pPr>
            <a:endParaRPr lang="es-ES" sz="400" dirty="0">
              <a:solidFill>
                <a:srgbClr val="7030A0"/>
              </a:solidFill>
            </a:endParaRPr>
          </a:p>
          <a:p>
            <a:pPr marL="285750" indent="-285750">
              <a:buFont typeface="Courier New" panose="02070309020205020404" pitchFamily="49" charset="0"/>
              <a:buChar char="o"/>
            </a:pPr>
            <a:r>
              <a:rPr lang="es-ES" dirty="0">
                <a:solidFill>
                  <a:srgbClr val="7030A0"/>
                </a:solidFill>
              </a:rPr>
              <a:t>aprendizaje (por ejemplo, dislexia</a:t>
            </a:r>
            <a:r>
              <a:rPr lang="es-ES" dirty="0" smtClean="0">
                <a:solidFill>
                  <a:srgbClr val="7030A0"/>
                </a:solidFill>
              </a:rPr>
              <a:t>)</a:t>
            </a:r>
          </a:p>
          <a:p>
            <a:pPr marL="285750" indent="-285750">
              <a:buFont typeface="Courier New" panose="02070309020205020404" pitchFamily="49" charset="0"/>
              <a:buChar char="o"/>
            </a:pPr>
            <a:endParaRPr lang="es-ES" sz="400" dirty="0">
              <a:solidFill>
                <a:srgbClr val="7030A0"/>
              </a:solidFill>
            </a:endParaRPr>
          </a:p>
          <a:p>
            <a:pPr marL="285750" indent="-285750">
              <a:buFont typeface="Courier New" panose="02070309020205020404" pitchFamily="49" charset="0"/>
              <a:buChar char="o"/>
            </a:pPr>
            <a:r>
              <a:rPr lang="es-ES" dirty="0">
                <a:solidFill>
                  <a:srgbClr val="7030A0"/>
                </a:solidFill>
              </a:rPr>
              <a:t>salud mental (por ejemplo, ansiedad y depresión, trastornos de la alimentación) (Mauro, </a:t>
            </a:r>
            <a:r>
              <a:rPr lang="es-ES" dirty="0" smtClean="0">
                <a:solidFill>
                  <a:srgbClr val="7030A0"/>
                </a:solidFill>
              </a:rPr>
              <a:t>2016</a:t>
            </a:r>
            <a:r>
              <a:rPr lang="es-ES" dirty="0">
                <a:solidFill>
                  <a:srgbClr val="7030A0"/>
                </a:solidFill>
              </a:rPr>
              <a:t>).</a:t>
            </a:r>
            <a:endParaRPr lang="es-US" dirty="0">
              <a:solidFill>
                <a:srgbClr val="7030A0"/>
              </a:solidFill>
            </a:endParaRPr>
          </a:p>
        </p:txBody>
      </p:sp>
      <p:sp>
        <p:nvSpPr>
          <p:cNvPr id="5" name="Title 1"/>
          <p:cNvSpPr txBox="1">
            <a:spLocks/>
          </p:cNvSpPr>
          <p:nvPr/>
        </p:nvSpPr>
        <p:spPr>
          <a:xfrm>
            <a:off x="4499991" y="260648"/>
            <a:ext cx="4426655" cy="563487"/>
          </a:xfrm>
          <a:prstGeom prst="rect">
            <a:avLst/>
          </a:prstGeom>
        </p:spPr>
        <p:txBody>
          <a:bodyPr vert="horz" lIns="91440" tIns="45720" rIns="91440" bIns="45720" rtlCol="0" anchor="b">
            <a:normAutofit fontScale="97500"/>
          </a:bodyPr>
          <a:lstStyle>
            <a:lvl1pPr algn="l" defTabSz="457200" rtl="0" eaLnBrk="1" latinLnBrk="0" hangingPunct="1">
              <a:spcBef>
                <a:spcPct val="0"/>
              </a:spcBef>
              <a:buNone/>
              <a:defRPr sz="40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US" sz="2800" dirty="0" smtClean="0">
                <a:solidFill>
                  <a:srgbClr val="7030A0"/>
                </a:solidFill>
              </a:rPr>
              <a:t>Necesidades especiales</a:t>
            </a:r>
            <a:endParaRPr lang="es-US" sz="2800" dirty="0">
              <a:solidFill>
                <a:srgbClr val="7030A0"/>
              </a:solidFill>
            </a:endParaRPr>
          </a:p>
        </p:txBody>
      </p:sp>
    </p:spTree>
    <p:extLst>
      <p:ext uri="{BB962C8B-B14F-4D97-AF65-F5344CB8AC3E}">
        <p14:creationId xmlns:p14="http://schemas.microsoft.com/office/powerpoint/2010/main" val="17307506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116632"/>
            <a:ext cx="7125113" cy="1483567"/>
          </a:xfrm>
        </p:spPr>
        <p:txBody>
          <a:bodyPr/>
          <a:lstStyle/>
          <a:p>
            <a:r>
              <a:rPr lang="en-GB" dirty="0" smtClean="0"/>
              <a:t>What Qs would you ask? What advice would you give as MC?</a:t>
            </a:r>
            <a:endParaRPr lang="en-GB" dirty="0"/>
          </a:p>
        </p:txBody>
      </p:sp>
      <p:sp>
        <p:nvSpPr>
          <p:cNvPr id="3" name="Content Placeholder 2"/>
          <p:cNvSpPr>
            <a:spLocks noGrp="1"/>
          </p:cNvSpPr>
          <p:nvPr>
            <p:ph idx="1"/>
          </p:nvPr>
        </p:nvSpPr>
        <p:spPr>
          <a:xfrm>
            <a:off x="1009443" y="2204864"/>
            <a:ext cx="7125112" cy="3653934"/>
          </a:xfrm>
        </p:spPr>
        <p:txBody>
          <a:bodyPr>
            <a:noAutofit/>
          </a:bodyPr>
          <a:lstStyle/>
          <a:p>
            <a:pPr marL="0" indent="0">
              <a:buNone/>
            </a:pPr>
            <a:r>
              <a:rPr lang="en-GB" sz="2400" dirty="0" smtClean="0"/>
              <a:t>Mr and Mrs A have just returned to their home country. They have 3 children, aged 3-8 years old. Evie (age 8) seems clever and likes to talk to adults, but does not seem very interested in other children. She does not like the food in her home country and wants to keep eating rice every day. She also dislikes certain clothes. She gets upset when routines are changed. She has been having a lot of tantrums since she moved country. Mr and Mrs A have been invited to take on a leadership role, but that would mean moving again.</a:t>
            </a:r>
            <a:endParaRPr lang="en-GB" sz="2400" dirty="0"/>
          </a:p>
        </p:txBody>
      </p:sp>
    </p:spTree>
    <p:extLst>
      <p:ext uri="{BB962C8B-B14F-4D97-AF65-F5344CB8AC3E}">
        <p14:creationId xmlns:p14="http://schemas.microsoft.com/office/powerpoint/2010/main" val="16022881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75724"/>
            <a:ext cx="8208912" cy="924475"/>
          </a:xfrm>
        </p:spPr>
        <p:txBody>
          <a:bodyPr/>
          <a:lstStyle/>
          <a:p>
            <a:r>
              <a:rPr lang="es-ES" dirty="0">
                <a:solidFill>
                  <a:srgbClr val="7030A0"/>
                </a:solidFill>
              </a:rPr>
              <a:t>¿Qué </a:t>
            </a:r>
            <a:r>
              <a:rPr lang="es-ES" dirty="0" smtClean="0">
                <a:solidFill>
                  <a:srgbClr val="7030A0"/>
                </a:solidFill>
              </a:rPr>
              <a:t>preguntas </a:t>
            </a:r>
            <a:r>
              <a:rPr lang="es-ES" dirty="0">
                <a:solidFill>
                  <a:srgbClr val="7030A0"/>
                </a:solidFill>
              </a:rPr>
              <a:t>pedirías? ¿Qué consejo darías como </a:t>
            </a:r>
            <a:r>
              <a:rPr lang="es-ES" dirty="0" smtClean="0">
                <a:solidFill>
                  <a:srgbClr val="7030A0"/>
                </a:solidFill>
              </a:rPr>
              <a:t>proveedor de cuidado integral de obreros?</a:t>
            </a:r>
            <a:endParaRPr lang="es-ES" dirty="0">
              <a:solidFill>
                <a:srgbClr val="7030A0"/>
              </a:solidFill>
            </a:endParaRPr>
          </a:p>
        </p:txBody>
      </p:sp>
      <p:sp>
        <p:nvSpPr>
          <p:cNvPr id="3" name="Content Placeholder 2"/>
          <p:cNvSpPr>
            <a:spLocks noGrp="1"/>
          </p:cNvSpPr>
          <p:nvPr>
            <p:ph idx="1"/>
          </p:nvPr>
        </p:nvSpPr>
        <p:spPr>
          <a:xfrm>
            <a:off x="467544" y="2132856"/>
            <a:ext cx="8208912" cy="4320480"/>
          </a:xfrm>
        </p:spPr>
        <p:txBody>
          <a:bodyPr>
            <a:noAutofit/>
          </a:bodyPr>
          <a:lstStyle/>
          <a:p>
            <a:pPr marL="0" indent="0">
              <a:buNone/>
            </a:pPr>
            <a:r>
              <a:rPr lang="es-ES" sz="2400" dirty="0" smtClean="0">
                <a:solidFill>
                  <a:srgbClr val="7030A0"/>
                </a:solidFill>
              </a:rPr>
              <a:t>El </a:t>
            </a:r>
            <a:r>
              <a:rPr lang="es-ES" sz="2400" dirty="0">
                <a:solidFill>
                  <a:srgbClr val="7030A0"/>
                </a:solidFill>
              </a:rPr>
              <a:t>Sr. y la Sra. A acaban de regresar a su país de origen. Tienen 3 niños, de 3-8 años. </a:t>
            </a:r>
            <a:r>
              <a:rPr lang="es-ES" sz="2400" dirty="0" err="1">
                <a:solidFill>
                  <a:srgbClr val="7030A0"/>
                </a:solidFill>
              </a:rPr>
              <a:t>Evie</a:t>
            </a:r>
            <a:r>
              <a:rPr lang="es-ES" sz="2400" dirty="0">
                <a:solidFill>
                  <a:srgbClr val="7030A0"/>
                </a:solidFill>
              </a:rPr>
              <a:t> (8 años) parece inteligente y le gusta hablar con adultos, pero no parece muy </a:t>
            </a:r>
            <a:r>
              <a:rPr lang="es-ES" sz="2400" dirty="0" smtClean="0">
                <a:solidFill>
                  <a:srgbClr val="7030A0"/>
                </a:solidFill>
              </a:rPr>
              <a:t>interesada </a:t>
            </a:r>
            <a:r>
              <a:rPr lang="es-ES" sz="2400" dirty="0">
                <a:solidFill>
                  <a:srgbClr val="7030A0"/>
                </a:solidFill>
              </a:rPr>
              <a:t>en otros niños. No le gusta la comida en su país de origen y quiere seguir comiendo arroz todos los días. A ella </a:t>
            </a:r>
            <a:r>
              <a:rPr lang="es-ES" sz="2400" dirty="0" smtClean="0">
                <a:solidFill>
                  <a:srgbClr val="7030A0"/>
                </a:solidFill>
              </a:rPr>
              <a:t>tampoco </a:t>
            </a:r>
            <a:r>
              <a:rPr lang="es-ES" sz="2400" dirty="0">
                <a:solidFill>
                  <a:srgbClr val="7030A0"/>
                </a:solidFill>
              </a:rPr>
              <a:t>le gusta cierta ropa. Se enoja cuando se cambian las rutinas. Ella ha tenido muchos </a:t>
            </a:r>
            <a:r>
              <a:rPr lang="es-ES" sz="2400" dirty="0" smtClean="0">
                <a:solidFill>
                  <a:srgbClr val="7030A0"/>
                </a:solidFill>
              </a:rPr>
              <a:t>berrinches (arrebatos) </a:t>
            </a:r>
            <a:r>
              <a:rPr lang="es-ES" sz="2400" dirty="0">
                <a:solidFill>
                  <a:srgbClr val="7030A0"/>
                </a:solidFill>
              </a:rPr>
              <a:t>desde que se mudó del país. El Sr. y la Sra. A han sido invitados a asumir un rol de liderazgo, pero eso significaría volver a </a:t>
            </a:r>
            <a:r>
              <a:rPr lang="es-ES" sz="2400" dirty="0" smtClean="0">
                <a:solidFill>
                  <a:srgbClr val="7030A0"/>
                </a:solidFill>
              </a:rPr>
              <a:t>mudarse.</a:t>
            </a:r>
            <a:endParaRPr lang="en-US" sz="2400" dirty="0">
              <a:solidFill>
                <a:srgbClr val="7030A0"/>
              </a:solidFill>
            </a:endParaRPr>
          </a:p>
        </p:txBody>
      </p:sp>
    </p:spTree>
    <p:extLst>
      <p:ext uri="{BB962C8B-B14F-4D97-AF65-F5344CB8AC3E}">
        <p14:creationId xmlns:p14="http://schemas.microsoft.com/office/powerpoint/2010/main" val="2235811976"/>
      </p:ext>
    </p:extLst>
  </p:cSld>
  <p:clrMapOvr>
    <a:masterClrMapping/>
  </p:clrMapOvr>
  <p:timing>
    <p:tnLst>
      <p:par>
        <p:cTn id="1" dur="indefinite" restart="never" nodeType="tmRoot"/>
      </p:par>
    </p:tnLst>
  </p:timing>
</p:sld>
</file>

<file path=ppt/theme/theme1.xml><?xml version="1.0" encoding="utf-8"?>
<a:theme xmlns:a="http://schemas.openxmlformats.org/drawingml/2006/main" name="Winter">
  <a:themeElements>
    <a:clrScheme name="Winter">
      <a:dk1>
        <a:sysClr val="windowText" lastClr="000000"/>
      </a:dk1>
      <a:lt1>
        <a:sysClr val="window" lastClr="FFFFFF"/>
      </a:lt1>
      <a:dk2>
        <a:srgbClr val="1F7BB6"/>
      </a:dk2>
      <a:lt2>
        <a:srgbClr val="C5E1FE"/>
      </a:lt2>
      <a:accent1>
        <a:srgbClr val="B2BDC1"/>
      </a:accent1>
      <a:accent2>
        <a:srgbClr val="767D83"/>
      </a:accent2>
      <a:accent3>
        <a:srgbClr val="3E505C"/>
      </a:accent3>
      <a:accent4>
        <a:srgbClr val="386489"/>
      </a:accent4>
      <a:accent5>
        <a:srgbClr val="4C80AF"/>
      </a:accent5>
      <a:accent6>
        <a:srgbClr val="7DA7D1"/>
      </a:accent6>
      <a:hlink>
        <a:srgbClr val="408080"/>
      </a:hlink>
      <a:folHlink>
        <a:srgbClr val="5EAEAE"/>
      </a:folHlink>
    </a:clrScheme>
    <a:fontScheme name="Wint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Wint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90000"/>
                <a:hueMod val="100000"/>
                <a:satMod val="130000"/>
                <a:lumMod val="90000"/>
              </a:schemeClr>
            </a:gs>
            <a:gs pos="92000">
              <a:schemeClr val="phClr">
                <a:tint val="96000"/>
                <a:shade val="100000"/>
                <a:hueMod val="96000"/>
                <a:satMod val="140000"/>
                <a:lumMod val="128000"/>
              </a:schemeClr>
            </a:gs>
          </a:gsLst>
          <a:lin ang="5400000" scaled="1"/>
        </a:gradFill>
        <a:gradFill rotWithShape="1">
          <a:gsLst>
            <a:gs pos="0">
              <a:schemeClr val="phClr">
                <a:tint val="96000"/>
                <a:shade val="100000"/>
                <a:hueMod val="96000"/>
                <a:satMod val="140000"/>
                <a:lumMod val="128000"/>
              </a:schemeClr>
            </a:gs>
            <a:gs pos="83000">
              <a:schemeClr val="phClr">
                <a:shade val="85000"/>
                <a:hueMod val="100000"/>
                <a:satMod val="130000"/>
                <a:lumMod val="92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Winter</Template>
  <TotalTime>1347</TotalTime>
  <Words>3114</Words>
  <Application>Microsoft Office PowerPoint</Application>
  <PresentationFormat>On-screen Show (4:3)</PresentationFormat>
  <Paragraphs>354</Paragraphs>
  <Slides>41</Slides>
  <Notes>10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Winter</vt:lpstr>
      <vt:lpstr>Special families: Missionary Kids with autism or other special needs</vt:lpstr>
      <vt:lpstr>INTRODUCTIONS AND AIMS </vt:lpstr>
      <vt:lpstr>PowerPoint Presentation</vt:lpstr>
      <vt:lpstr>Bryant and Bryant, 2017</vt:lpstr>
      <vt:lpstr>What do we mean by special needs? Discuss in groups of 3 (language groups)</vt:lpstr>
      <vt:lpstr>Feedback</vt:lpstr>
      <vt:lpstr>Special needs</vt:lpstr>
      <vt:lpstr>What Qs would you ask? What advice would you give as MC?</vt:lpstr>
      <vt:lpstr>¿Qué preguntas pedirías? ¿Qué consejo darías como proveedor de cuidado integral de obreros?</vt:lpstr>
      <vt:lpstr>Questions</vt:lpstr>
      <vt:lpstr>Questions</vt:lpstr>
      <vt:lpstr>Discuss: What do you know about autistic spectrum disorder? Which child might have ASD?</vt:lpstr>
      <vt:lpstr>  </vt:lpstr>
      <vt:lpstr>  </vt:lpstr>
      <vt:lpstr>  </vt:lpstr>
      <vt:lpstr>  </vt:lpstr>
      <vt:lpstr>  </vt:lpstr>
      <vt:lpstr>  </vt:lpstr>
      <vt:lpstr>Positive aspects</vt:lpstr>
      <vt:lpstr>Evie’s family decide to accept the move</vt:lpstr>
      <vt:lpstr>Screening, placement &amp; preparation </vt:lpstr>
      <vt:lpstr>Screening, placement &amp; preparation </vt:lpstr>
      <vt:lpstr>Screening, placement &amp; preparation </vt:lpstr>
      <vt:lpstr>  </vt:lpstr>
      <vt:lpstr>Discuss</vt:lpstr>
      <vt:lpstr>   </vt:lpstr>
      <vt:lpstr>  </vt:lpstr>
      <vt:lpstr>  </vt:lpstr>
      <vt:lpstr>Spiritual help: Wilson &amp; Wilson</vt:lpstr>
      <vt:lpstr>Ayuda espiritual: Wilson y Wilson</vt:lpstr>
      <vt:lpstr>Enjoyment: Wilson &amp; Wilson</vt:lpstr>
      <vt:lpstr>Disfrute: Wilson &amp; Wilson</vt:lpstr>
      <vt:lpstr>Evie’s brother is now showing similar behaviour patterns</vt:lpstr>
      <vt:lpstr>Copying? Or also has ASD?</vt:lpstr>
      <vt:lpstr>What resources would you recommend?</vt:lpstr>
      <vt:lpstr>https://www.condeopress.com/ products/the-curious-incident-of-a-boy-s-transformation   E-copy from Amazon</vt:lpstr>
      <vt:lpstr>  </vt:lpstr>
      <vt:lpstr>National Autistic Society</vt:lpstr>
      <vt:lpstr>   </vt:lpstr>
      <vt:lpstr>Your questions, comments and examples to share</vt:lpstr>
      <vt:lpstr>What are the member care needs when a child dies?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Debs</dc:creator>
  <cp:lastModifiedBy>Debs</cp:lastModifiedBy>
  <cp:revision>116</cp:revision>
  <dcterms:created xsi:type="dcterms:W3CDTF">2018-02-28T21:21:47Z</dcterms:created>
  <dcterms:modified xsi:type="dcterms:W3CDTF">2018-09-02T13:53:06Z</dcterms:modified>
</cp:coreProperties>
</file>